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95"/>
  </p:notesMasterIdLst>
  <p:handoutMasterIdLst>
    <p:handoutMasterId r:id="rId296"/>
  </p:handoutMasterIdLst>
  <p:sldIdLst>
    <p:sldId id="316" r:id="rId5"/>
    <p:sldId id="256" r:id="rId6"/>
    <p:sldId id="341" r:id="rId7"/>
    <p:sldId id="342" r:id="rId8"/>
    <p:sldId id="343" r:id="rId9"/>
    <p:sldId id="344" r:id="rId10"/>
    <p:sldId id="345" r:id="rId11"/>
    <p:sldId id="346" r:id="rId12"/>
    <p:sldId id="347" r:id="rId13"/>
    <p:sldId id="348" r:id="rId14"/>
    <p:sldId id="350" r:id="rId15"/>
    <p:sldId id="349" r:id="rId16"/>
    <p:sldId id="351" r:id="rId17"/>
    <p:sldId id="37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68" r:id="rId35"/>
    <p:sldId id="369" r:id="rId36"/>
    <p:sldId id="370"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395" r:id="rId58"/>
    <p:sldId id="396" r:id="rId59"/>
    <p:sldId id="397" r:id="rId60"/>
    <p:sldId id="398" r:id="rId61"/>
    <p:sldId id="399" r:id="rId62"/>
    <p:sldId id="400" r:id="rId63"/>
    <p:sldId id="401" r:id="rId64"/>
    <p:sldId id="404" r:id="rId65"/>
    <p:sldId id="402" r:id="rId66"/>
    <p:sldId id="403" r:id="rId67"/>
    <p:sldId id="405" r:id="rId68"/>
    <p:sldId id="406" r:id="rId69"/>
    <p:sldId id="407" r:id="rId70"/>
    <p:sldId id="408" r:id="rId71"/>
    <p:sldId id="409" r:id="rId72"/>
    <p:sldId id="410" r:id="rId73"/>
    <p:sldId id="411" r:id="rId74"/>
    <p:sldId id="412" r:id="rId75"/>
    <p:sldId id="372" r:id="rId76"/>
    <p:sldId id="373" r:id="rId77"/>
    <p:sldId id="374" r:id="rId78"/>
    <p:sldId id="413" r:id="rId79"/>
    <p:sldId id="414" r:id="rId80"/>
    <p:sldId id="415" r:id="rId81"/>
    <p:sldId id="418" r:id="rId82"/>
    <p:sldId id="419" r:id="rId83"/>
    <p:sldId id="420" r:id="rId84"/>
    <p:sldId id="421" r:id="rId85"/>
    <p:sldId id="422" r:id="rId86"/>
    <p:sldId id="427" r:id="rId87"/>
    <p:sldId id="423" r:id="rId88"/>
    <p:sldId id="428" r:id="rId89"/>
    <p:sldId id="424" r:id="rId90"/>
    <p:sldId id="425" r:id="rId91"/>
    <p:sldId id="426" r:id="rId92"/>
    <p:sldId id="429" r:id="rId93"/>
    <p:sldId id="430" r:id="rId94"/>
    <p:sldId id="608" r:id="rId95"/>
    <p:sldId id="431" r:id="rId96"/>
    <p:sldId id="609" r:id="rId97"/>
    <p:sldId id="432" r:id="rId98"/>
    <p:sldId id="433" r:id="rId99"/>
    <p:sldId id="434" r:id="rId100"/>
    <p:sldId id="440" r:id="rId101"/>
    <p:sldId id="441" r:id="rId102"/>
    <p:sldId id="610" r:id="rId103"/>
    <p:sldId id="611" r:id="rId104"/>
    <p:sldId id="612"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621" r:id="rId131"/>
    <p:sldId id="622" r:id="rId132"/>
    <p:sldId id="623" r:id="rId133"/>
    <p:sldId id="624" r:id="rId134"/>
    <p:sldId id="625" r:id="rId135"/>
    <p:sldId id="416" r:id="rId136"/>
    <p:sldId id="417" r:id="rId137"/>
    <p:sldId id="498" r:id="rId138"/>
    <p:sldId id="499" r:id="rId139"/>
    <p:sldId id="503" r:id="rId140"/>
    <p:sldId id="501" r:id="rId141"/>
    <p:sldId id="500" r:id="rId142"/>
    <p:sldId id="502" r:id="rId143"/>
    <p:sldId id="467" r:id="rId144"/>
    <p:sldId id="613" r:id="rId145"/>
    <p:sldId id="468" r:id="rId146"/>
    <p:sldId id="469" r:id="rId147"/>
    <p:sldId id="614" r:id="rId148"/>
    <p:sldId id="615" r:id="rId149"/>
    <p:sldId id="505" r:id="rId150"/>
    <p:sldId id="506" r:id="rId151"/>
    <p:sldId id="470" r:id="rId152"/>
    <p:sldId id="471" r:id="rId153"/>
    <p:sldId id="504" r:id="rId154"/>
    <p:sldId id="472" r:id="rId155"/>
    <p:sldId id="473" r:id="rId156"/>
    <p:sldId id="617" r:id="rId157"/>
    <p:sldId id="616" r:id="rId158"/>
    <p:sldId id="618" r:id="rId159"/>
    <p:sldId id="619" r:id="rId160"/>
    <p:sldId id="620" r:id="rId161"/>
    <p:sldId id="474" r:id="rId162"/>
    <p:sldId id="475" r:id="rId163"/>
    <p:sldId id="476" r:id="rId164"/>
    <p:sldId id="477" r:id="rId165"/>
    <p:sldId id="478" r:id="rId166"/>
    <p:sldId id="479" r:id="rId167"/>
    <p:sldId id="480" r:id="rId168"/>
    <p:sldId id="481" r:id="rId169"/>
    <p:sldId id="482" r:id="rId170"/>
    <p:sldId id="483" r:id="rId171"/>
    <p:sldId id="507" r:id="rId172"/>
    <p:sldId id="508" r:id="rId173"/>
    <p:sldId id="509" r:id="rId174"/>
    <p:sldId id="510" r:id="rId175"/>
    <p:sldId id="511" r:id="rId176"/>
    <p:sldId id="512" r:id="rId177"/>
    <p:sldId id="513" r:id="rId178"/>
    <p:sldId id="514" r:id="rId179"/>
    <p:sldId id="515" r:id="rId180"/>
    <p:sldId id="516" r:id="rId181"/>
    <p:sldId id="517" r:id="rId182"/>
    <p:sldId id="518" r:id="rId183"/>
    <p:sldId id="519" r:id="rId184"/>
    <p:sldId id="520" r:id="rId185"/>
    <p:sldId id="521" r:id="rId186"/>
    <p:sldId id="522" r:id="rId187"/>
    <p:sldId id="523" r:id="rId188"/>
    <p:sldId id="524" r:id="rId189"/>
    <p:sldId id="525" r:id="rId190"/>
    <p:sldId id="526" r:id="rId191"/>
    <p:sldId id="527" r:id="rId192"/>
    <p:sldId id="528" r:id="rId193"/>
    <p:sldId id="529" r:id="rId194"/>
    <p:sldId id="530" r:id="rId195"/>
    <p:sldId id="531" r:id="rId196"/>
    <p:sldId id="532" r:id="rId197"/>
    <p:sldId id="533" r:id="rId198"/>
    <p:sldId id="534" r:id="rId199"/>
    <p:sldId id="535" r:id="rId200"/>
    <p:sldId id="536" r:id="rId201"/>
    <p:sldId id="537" r:id="rId202"/>
    <p:sldId id="484" r:id="rId203"/>
    <p:sldId id="485" r:id="rId204"/>
    <p:sldId id="486" r:id="rId205"/>
    <p:sldId id="487" r:id="rId206"/>
    <p:sldId id="488" r:id="rId207"/>
    <p:sldId id="489" r:id="rId208"/>
    <p:sldId id="490" r:id="rId209"/>
    <p:sldId id="491" r:id="rId210"/>
    <p:sldId id="492" r:id="rId211"/>
    <p:sldId id="493" r:id="rId212"/>
    <p:sldId id="497" r:id="rId213"/>
    <p:sldId id="494" r:id="rId214"/>
    <p:sldId id="495" r:id="rId215"/>
    <p:sldId id="496" r:id="rId216"/>
    <p:sldId id="538" r:id="rId217"/>
    <p:sldId id="539" r:id="rId218"/>
    <p:sldId id="540" r:id="rId219"/>
    <p:sldId id="541" r:id="rId220"/>
    <p:sldId id="542" r:id="rId221"/>
    <p:sldId id="543" r:id="rId222"/>
    <p:sldId id="544" r:id="rId223"/>
    <p:sldId id="545" r:id="rId224"/>
    <p:sldId id="546" r:id="rId225"/>
    <p:sldId id="547" r:id="rId226"/>
    <p:sldId id="548" r:id="rId227"/>
    <p:sldId id="549" r:id="rId228"/>
    <p:sldId id="550" r:id="rId229"/>
    <p:sldId id="551" r:id="rId230"/>
    <p:sldId id="552" r:id="rId231"/>
    <p:sldId id="553" r:id="rId232"/>
    <p:sldId id="554" r:id="rId233"/>
    <p:sldId id="555" r:id="rId234"/>
    <p:sldId id="556" r:id="rId235"/>
    <p:sldId id="557" r:id="rId236"/>
    <p:sldId id="558" r:id="rId237"/>
    <p:sldId id="559" r:id="rId238"/>
    <p:sldId id="560" r:id="rId239"/>
    <p:sldId id="561" r:id="rId240"/>
    <p:sldId id="562" r:id="rId241"/>
    <p:sldId id="563" r:id="rId242"/>
    <p:sldId id="564" r:id="rId243"/>
    <p:sldId id="565" r:id="rId244"/>
    <p:sldId id="566" r:id="rId245"/>
    <p:sldId id="567" r:id="rId246"/>
    <p:sldId id="568" r:id="rId247"/>
    <p:sldId id="569" r:id="rId248"/>
    <p:sldId id="570" r:id="rId249"/>
    <p:sldId id="571" r:id="rId250"/>
    <p:sldId id="572" r:id="rId251"/>
    <p:sldId id="573" r:id="rId252"/>
    <p:sldId id="574" r:id="rId253"/>
    <p:sldId id="575" r:id="rId254"/>
    <p:sldId id="576" r:id="rId255"/>
    <p:sldId id="577" r:id="rId256"/>
    <p:sldId id="578" r:id="rId257"/>
    <p:sldId id="579" r:id="rId258"/>
    <p:sldId id="580" r:id="rId259"/>
    <p:sldId id="581" r:id="rId260"/>
    <p:sldId id="582" r:id="rId261"/>
    <p:sldId id="583" r:id="rId262"/>
    <p:sldId id="584" r:id="rId263"/>
    <p:sldId id="585" r:id="rId264"/>
    <p:sldId id="586" r:id="rId265"/>
    <p:sldId id="587" r:id="rId266"/>
    <p:sldId id="588" r:id="rId267"/>
    <p:sldId id="589" r:id="rId268"/>
    <p:sldId id="590" r:id="rId269"/>
    <p:sldId id="591" r:id="rId270"/>
    <p:sldId id="592" r:id="rId271"/>
    <p:sldId id="598" r:id="rId272"/>
    <p:sldId id="599" r:id="rId273"/>
    <p:sldId id="593" r:id="rId274"/>
    <p:sldId id="594" r:id="rId275"/>
    <p:sldId id="595" r:id="rId276"/>
    <p:sldId id="596" r:id="rId277"/>
    <p:sldId id="597" r:id="rId278"/>
    <p:sldId id="600" r:id="rId279"/>
    <p:sldId id="601" r:id="rId280"/>
    <p:sldId id="602" r:id="rId281"/>
    <p:sldId id="603" r:id="rId282"/>
    <p:sldId id="604" r:id="rId283"/>
    <p:sldId id="605" r:id="rId284"/>
    <p:sldId id="606" r:id="rId285"/>
    <p:sldId id="627" r:id="rId286"/>
    <p:sldId id="628" r:id="rId287"/>
    <p:sldId id="629" r:id="rId288"/>
    <p:sldId id="630" r:id="rId289"/>
    <p:sldId id="631" r:id="rId290"/>
    <p:sldId id="607" r:id="rId291"/>
    <p:sldId id="626" r:id="rId292"/>
    <p:sldId id="339" r:id="rId293"/>
    <p:sldId id="340" r:id="rId294"/>
  </p:sldIdLst>
  <p:sldSz cx="9144000" cy="6858000" type="screen4x3"/>
  <p:notesSz cx="6858000" cy="9144000"/>
  <p:custDataLst>
    <p:tags r:id="rId29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60" autoAdjust="0"/>
  </p:normalViewPr>
  <p:slideViewPr>
    <p:cSldViewPr snapToGrid="0" snapToObjects="1" showGuides="1">
      <p:cViewPr varScale="1">
        <p:scale>
          <a:sx n="82" d="100"/>
          <a:sy n="82" d="100"/>
        </p:scale>
        <p:origin x="1474" y="72"/>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slide" Target="slides/slide264.xml"/><Relationship Id="rId289" Type="http://schemas.openxmlformats.org/officeDocument/2006/relationships/slide" Target="slides/slide285.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slide" Target="slides/slide27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290" Type="http://schemas.openxmlformats.org/officeDocument/2006/relationships/slide" Target="slides/slide286.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71" Type="http://schemas.openxmlformats.org/officeDocument/2006/relationships/slide" Target="slides/slide267.xml"/><Relationship Id="rId276" Type="http://schemas.openxmlformats.org/officeDocument/2006/relationships/slide" Target="slides/slide272.xml"/><Relationship Id="rId292" Type="http://schemas.openxmlformats.org/officeDocument/2006/relationships/slide" Target="slides/slide288.xml"/><Relationship Id="rId297" Type="http://schemas.openxmlformats.org/officeDocument/2006/relationships/tags" Target="tags/tag1.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slide" Target="slides/slide257.xml"/><Relationship Id="rId266" Type="http://schemas.openxmlformats.org/officeDocument/2006/relationships/slide" Target="slides/slide262.xml"/><Relationship Id="rId287" Type="http://schemas.openxmlformats.org/officeDocument/2006/relationships/slide" Target="slides/slide283.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slide" Target="slides/slide278.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commentAuthors" Target="commentAuthor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slide" Target="slides/slide268.xml"/><Relationship Id="rId293" Type="http://schemas.openxmlformats.org/officeDocument/2006/relationships/slide" Target="slides/slide289.xml"/><Relationship Id="rId302"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slide" Target="slides/slide258.xml"/><Relationship Id="rId283" Type="http://schemas.openxmlformats.org/officeDocument/2006/relationships/slide" Target="slides/slide27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handoutMaster" Target="handoutMasters/handoutMaster1.xml"/><Relationship Id="rId300" Type="http://schemas.openxmlformats.org/officeDocument/2006/relationships/viewProps" Target="viewProp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2022-11-02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FC80662-162A-4717-BF18-F1EDC4DFD0EA}"/>
              </a:ext>
            </a:extLst>
          </p:cNvPr>
          <p:cNvSpPr>
            <a:spLocks noChangeArrowheads="1"/>
          </p:cNvSpPr>
          <p:nvPr/>
        </p:nvSpPr>
        <p:spPr bwMode="hidden">
          <a:xfrm>
            <a:off x="228600" y="3200400"/>
            <a:ext cx="8763000" cy="1341438"/>
          </a:xfrm>
          <a:prstGeom prst="rect">
            <a:avLst/>
          </a:prstGeom>
          <a:gradFill rotWithShape="0">
            <a:gsLst>
              <a:gs pos="0">
                <a:schemeClr val="bg2"/>
              </a:gs>
              <a:gs pos="100000">
                <a:schemeClr val="bg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pic>
        <p:nvPicPr>
          <p:cNvPr id="6147" name="Picture 3">
            <a:extLst>
              <a:ext uri="{FF2B5EF4-FFF2-40B4-BE49-F238E27FC236}">
                <a16:creationId xmlns:a16="http://schemas.microsoft.com/office/drawing/2014/main" id="{2F2A9B80-02EC-428A-B398-9BD54CBB0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0" t="-1314" r="-2" b="-36961"/>
          <a:stretch>
            <a:fillRect/>
          </a:stretch>
        </p:blipFill>
        <p:spPr bwMode="auto">
          <a:xfrm>
            <a:off x="533400" y="3200400"/>
            <a:ext cx="8458200" cy="1158875"/>
          </a:xfrm>
          <a:prstGeom prst="rect">
            <a:avLst/>
          </a:prstGeom>
          <a:noFill/>
          <a:extLst>
            <a:ext uri="{909E8E84-426E-40DD-AFC4-6F175D3DCCD1}">
              <a14:hiddenFill xmlns:a14="http://schemas.microsoft.com/office/drawing/2010/main">
                <a:solidFill>
                  <a:srgbClr val="FFFFFF"/>
                </a:solidFill>
              </a14:hiddenFill>
            </a:ext>
          </a:extLst>
        </p:spPr>
      </p:pic>
      <p:sp>
        <p:nvSpPr>
          <p:cNvPr id="6148" name="Rectangle 4">
            <a:extLst>
              <a:ext uri="{FF2B5EF4-FFF2-40B4-BE49-F238E27FC236}">
                <a16:creationId xmlns:a16="http://schemas.microsoft.com/office/drawing/2014/main" id="{ED073F30-89CD-4664-A1F3-5729A165E3D7}"/>
              </a:ext>
            </a:extLst>
          </p:cNvPr>
          <p:cNvSpPr>
            <a:spLocks noChangeArrowheads="1"/>
          </p:cNvSpPr>
          <p:nvPr/>
        </p:nvSpPr>
        <p:spPr bwMode="hidden">
          <a:xfrm>
            <a:off x="795338" y="2895600"/>
            <a:ext cx="304800" cy="990600"/>
          </a:xfrm>
          <a:prstGeom prst="rect">
            <a:avLst/>
          </a:prstGeom>
          <a:solidFill>
            <a:schemeClr val="accent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kumimoji="1" lang="en-GB" altLang="en-US" sz="2400">
              <a:latin typeface="Times New Roman" panose="02020603050405020304" pitchFamily="18" charset="0"/>
            </a:endParaRPr>
          </a:p>
        </p:txBody>
      </p:sp>
      <p:sp>
        <p:nvSpPr>
          <p:cNvPr id="6149" name="Rectangle 5">
            <a:extLst>
              <a:ext uri="{FF2B5EF4-FFF2-40B4-BE49-F238E27FC236}">
                <a16:creationId xmlns:a16="http://schemas.microsoft.com/office/drawing/2014/main" id="{1188F6F3-31CD-4240-9A17-4AFB0FE416AB}"/>
              </a:ext>
            </a:extLst>
          </p:cNvPr>
          <p:cNvSpPr>
            <a:spLocks noGrp="1" noChangeArrowheads="1"/>
          </p:cNvSpPr>
          <p:nvPr>
            <p:ph type="ctrTitle"/>
          </p:nvPr>
        </p:nvSpPr>
        <p:spPr>
          <a:xfrm>
            <a:off x="1143000" y="1981200"/>
            <a:ext cx="7772400" cy="1143000"/>
          </a:xfrm>
        </p:spPr>
        <p:txBody>
          <a:bodyPr/>
          <a:lstStyle>
            <a:lvl1pPr>
              <a:defRPr/>
            </a:lvl1pPr>
          </a:lstStyle>
          <a:p>
            <a:pPr lvl="0"/>
            <a:r>
              <a:rPr lang="en-GB" altLang="en-US" noProof="0"/>
              <a:t>Click to edit Master title style</a:t>
            </a:r>
          </a:p>
        </p:txBody>
      </p:sp>
      <p:sp>
        <p:nvSpPr>
          <p:cNvPr id="6150" name="Rectangle 6">
            <a:extLst>
              <a:ext uri="{FF2B5EF4-FFF2-40B4-BE49-F238E27FC236}">
                <a16:creationId xmlns:a16="http://schemas.microsoft.com/office/drawing/2014/main" id="{68763468-FD5C-40C7-9DF0-CCF2E2F501A8}"/>
              </a:ext>
            </a:extLst>
          </p:cNvPr>
          <p:cNvSpPr>
            <a:spLocks noGrp="1" noChangeArrowheads="1"/>
          </p:cNvSpPr>
          <p:nvPr>
            <p:ph type="subTitle" idx="1"/>
          </p:nvPr>
        </p:nvSpPr>
        <p:spPr>
          <a:xfrm>
            <a:off x="2038350" y="4351338"/>
            <a:ext cx="6400800" cy="1371600"/>
          </a:xfrm>
        </p:spPr>
        <p:txBody>
          <a:bodyPr/>
          <a:lstStyle>
            <a:lvl1pPr marL="0" indent="0">
              <a:buFont typeface="Wingdings" panose="05000000000000000000" pitchFamily="2" charset="2"/>
              <a:buNone/>
              <a:defRPr/>
            </a:lvl1pPr>
          </a:lstStyle>
          <a:p>
            <a:pPr lvl="0"/>
            <a:r>
              <a:rPr lang="en-GB" altLang="en-US" noProof="0"/>
              <a:t>Click to edit Master subtitle style</a:t>
            </a:r>
          </a:p>
        </p:txBody>
      </p:sp>
      <p:sp>
        <p:nvSpPr>
          <p:cNvPr id="6151" name="Rectangle 7">
            <a:extLst>
              <a:ext uri="{FF2B5EF4-FFF2-40B4-BE49-F238E27FC236}">
                <a16:creationId xmlns:a16="http://schemas.microsoft.com/office/drawing/2014/main" id="{1FCDDD0D-5976-4F79-883A-99288A9D9444}"/>
              </a:ext>
            </a:extLst>
          </p:cNvPr>
          <p:cNvSpPr>
            <a:spLocks noGrp="1" noChangeArrowheads="1"/>
          </p:cNvSpPr>
          <p:nvPr>
            <p:ph type="dt" sz="half" idx="2"/>
          </p:nvPr>
        </p:nvSpPr>
        <p:spPr>
          <a:xfrm>
            <a:off x="685800" y="6324600"/>
            <a:ext cx="1905000" cy="457200"/>
          </a:xfrm>
        </p:spPr>
        <p:txBody>
          <a:bodyPr/>
          <a:lstStyle>
            <a:lvl1pPr>
              <a:defRPr/>
            </a:lvl1pPr>
          </a:lstStyle>
          <a:p>
            <a:endParaRPr lang="en-GB" altLang="en-US"/>
          </a:p>
        </p:txBody>
      </p:sp>
      <p:sp>
        <p:nvSpPr>
          <p:cNvPr id="6152" name="Rectangle 8">
            <a:extLst>
              <a:ext uri="{FF2B5EF4-FFF2-40B4-BE49-F238E27FC236}">
                <a16:creationId xmlns:a16="http://schemas.microsoft.com/office/drawing/2014/main" id="{87D50D8F-FC33-47B7-9541-7B25EAA0C3A9}"/>
              </a:ext>
            </a:extLst>
          </p:cNvPr>
          <p:cNvSpPr>
            <a:spLocks noGrp="1" noChangeArrowheads="1"/>
          </p:cNvSpPr>
          <p:nvPr>
            <p:ph type="ftr" sz="quarter" idx="3"/>
          </p:nvPr>
        </p:nvSpPr>
        <p:spPr>
          <a:xfrm>
            <a:off x="3124200" y="6324600"/>
            <a:ext cx="2895600" cy="457200"/>
          </a:xfrm>
        </p:spPr>
        <p:txBody>
          <a:bodyPr/>
          <a:lstStyle>
            <a:lvl1pPr>
              <a:defRPr/>
            </a:lvl1pPr>
          </a:lstStyle>
          <a:p>
            <a:endParaRPr lang="en-GB" altLang="en-US"/>
          </a:p>
        </p:txBody>
      </p:sp>
      <p:sp>
        <p:nvSpPr>
          <p:cNvPr id="6153" name="Rectangle 9">
            <a:extLst>
              <a:ext uri="{FF2B5EF4-FFF2-40B4-BE49-F238E27FC236}">
                <a16:creationId xmlns:a16="http://schemas.microsoft.com/office/drawing/2014/main" id="{73CF748C-2314-4C10-A96F-DC0021D731EC}"/>
              </a:ext>
            </a:extLst>
          </p:cNvPr>
          <p:cNvSpPr>
            <a:spLocks noGrp="1" noChangeArrowheads="1"/>
          </p:cNvSpPr>
          <p:nvPr>
            <p:ph type="sldNum" sz="quarter" idx="4"/>
          </p:nvPr>
        </p:nvSpPr>
        <p:spPr>
          <a:xfrm>
            <a:off x="6553200" y="6324600"/>
            <a:ext cx="1905000" cy="457200"/>
          </a:xfrm>
        </p:spPr>
        <p:txBody>
          <a:bodyPr/>
          <a:lstStyle>
            <a:lvl1pPr>
              <a:defRPr sz="1400"/>
            </a:lvl1pPr>
          </a:lstStyle>
          <a:p>
            <a:fld id="{BEBEAAAB-DE4C-4269-9866-C7B52D14ABF0}" type="slidenum">
              <a:rPr lang="en-GB" altLang="en-US"/>
              <a:pPr/>
              <a:t>‹#›</a:t>
            </a:fld>
            <a:endParaRPr lang="en-GB" altLang="en-US"/>
          </a:p>
        </p:txBody>
      </p:sp>
    </p:spTree>
    <p:extLst>
      <p:ext uri="{BB962C8B-B14F-4D97-AF65-F5344CB8AC3E}">
        <p14:creationId xmlns:p14="http://schemas.microsoft.com/office/powerpoint/2010/main" val="1957018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3.xml"/><Relationship Id="rId4" Type="http://schemas.openxmlformats.org/officeDocument/2006/relationships/image" Target="../media/image83.emf"/></Relationships>
</file>

<file path=ppt/slides/_rels/slide11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a:t>
            </a:r>
          </a:p>
        </p:txBody>
      </p:sp>
      <p:sp>
        <p:nvSpPr>
          <p:cNvPr id="4" name="Text Placeholder 3"/>
          <p:cNvSpPr>
            <a:spLocks noGrp="1"/>
          </p:cNvSpPr>
          <p:nvPr>
            <p:ph type="body" sz="quarter" idx="11"/>
          </p:nvPr>
        </p:nvSpPr>
        <p:spPr/>
        <p:txBody>
          <a:bodyPr/>
          <a:lstStyle/>
          <a:p>
            <a:pPr lvl="0"/>
            <a:r>
              <a:rPr lang="en-US" dirty="0"/>
              <a:t>Introduction to Postgres</a:t>
            </a:r>
          </a:p>
          <a:p>
            <a:endParaRPr lang="en-US" dirty="0"/>
          </a:p>
        </p:txBody>
      </p:sp>
      <p:sp>
        <p:nvSpPr>
          <p:cNvPr id="2" name="TextBox 1">
            <a:extLst>
              <a:ext uri="{FF2B5EF4-FFF2-40B4-BE49-F238E27FC236}">
                <a16:creationId xmlns:a16="http://schemas.microsoft.com/office/drawing/2014/main" id="{E8C68FF4-5073-41E5-ABB0-5039D941AC18}"/>
              </a:ext>
            </a:extLst>
          </p:cNvPr>
          <p:cNvSpPr txBox="1"/>
          <p:nvPr/>
        </p:nvSpPr>
        <p:spPr>
          <a:xfrm flipH="1">
            <a:off x="950692" y="3786248"/>
            <a:ext cx="2764884" cy="369332"/>
          </a:xfrm>
          <a:prstGeom prst="rect">
            <a:avLst/>
          </a:prstGeom>
          <a:noFill/>
        </p:spPr>
        <p:txBody>
          <a:bodyPr wrap="square" rtlCol="0">
            <a:spAutoFit/>
          </a:bodyPr>
          <a:lstStyle/>
          <a:p>
            <a:r>
              <a:rPr lang="en-IN" dirty="0"/>
              <a:t>Parameswari Ettiappan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4E7BA5-2439-441A-A2D4-4C69A1D2F70D}"/>
              </a:ext>
            </a:extLst>
          </p:cNvPr>
          <p:cNvSpPr>
            <a:spLocks noGrp="1"/>
          </p:cNvSpPr>
          <p:nvPr>
            <p:ph sz="quarter" idx="12"/>
          </p:nvPr>
        </p:nvSpPr>
        <p:spPr/>
        <p:txBody>
          <a:bodyPr/>
          <a:lstStyle/>
          <a:p>
            <a:r>
              <a:rPr lang="en-US" dirty="0"/>
              <a:t>The object-relational database management system now known as PostgreSQL is derived from the POSTGRES package written at the University of California at Berkeley. </a:t>
            </a:r>
          </a:p>
          <a:p>
            <a:r>
              <a:rPr lang="en-US" dirty="0"/>
              <a:t>With over two decades of development behind it, PostgreSQL is now the most advanced open-source database available anywhere.</a:t>
            </a:r>
            <a:endParaRPr lang="en-IN" dirty="0"/>
          </a:p>
        </p:txBody>
      </p:sp>
      <p:sp>
        <p:nvSpPr>
          <p:cNvPr id="3" name="Title 2">
            <a:extLst>
              <a:ext uri="{FF2B5EF4-FFF2-40B4-BE49-F238E27FC236}">
                <a16:creationId xmlns:a16="http://schemas.microsoft.com/office/drawing/2014/main" id="{FAA6A9F9-F6A1-4EC3-B9C0-2B2F396F5B80}"/>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3614882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70000" lnSpcReduction="20000"/>
          </a:bodyPr>
          <a:lstStyle/>
          <a:p>
            <a:pPr marL="0" indent="0">
              <a:buNone/>
            </a:pPr>
            <a:r>
              <a:rPr lang="en-US" dirty="0"/>
              <a:t>INSERT INTO contacts (</a:t>
            </a:r>
          </a:p>
          <a:p>
            <a:pPr marL="0" indent="0">
              <a:buNone/>
            </a:pPr>
            <a:r>
              <a:rPr lang="en-US" dirty="0"/>
              <a:t>    </a:t>
            </a:r>
            <a:r>
              <a:rPr lang="en-US" dirty="0" err="1"/>
              <a:t>first_name</a:t>
            </a:r>
            <a:r>
              <a:rPr lang="en-US" dirty="0"/>
              <a:t>,</a:t>
            </a:r>
          </a:p>
          <a:p>
            <a:pPr marL="0" indent="0">
              <a:buNone/>
            </a:pPr>
            <a:r>
              <a:rPr lang="en-US" dirty="0"/>
              <a:t>    </a:t>
            </a:r>
            <a:r>
              <a:rPr lang="en-US" dirty="0" err="1"/>
              <a:t>last_name</a:t>
            </a:r>
            <a:r>
              <a:rPr lang="en-US" dirty="0"/>
              <a:t>,</a:t>
            </a:r>
          </a:p>
          <a:p>
            <a:pPr marL="0" indent="0">
              <a:buNone/>
            </a:pPr>
            <a:r>
              <a:rPr lang="en-US" dirty="0"/>
              <a:t>    email,</a:t>
            </a:r>
          </a:p>
          <a:p>
            <a:pPr marL="0" indent="0">
              <a:buNone/>
            </a:pPr>
            <a:r>
              <a:rPr lang="en-US" dirty="0"/>
              <a:t>    phone</a:t>
            </a:r>
          </a:p>
          <a:p>
            <a:pPr marL="0" indent="0">
              <a:buNone/>
            </a:pPr>
            <a:r>
              <a:rPr lang="en-US" dirty="0"/>
              <a:t>)</a:t>
            </a:r>
          </a:p>
          <a:p>
            <a:pPr marL="0" indent="0">
              <a:buNone/>
            </a:pPr>
            <a:r>
              <a:rPr lang="en-US" dirty="0"/>
              <a:t>VALUES</a:t>
            </a:r>
          </a:p>
          <a:p>
            <a:pPr marL="0" indent="0">
              <a:buNone/>
            </a:pPr>
            <a:r>
              <a:rPr lang="en-US" dirty="0"/>
              <a:t>    (</a:t>
            </a:r>
          </a:p>
          <a:p>
            <a:pPr marL="0" indent="0">
              <a:buNone/>
            </a:pPr>
            <a:r>
              <a:rPr lang="en-US" dirty="0"/>
              <a:t>        'John',</a:t>
            </a:r>
          </a:p>
          <a:p>
            <a:pPr marL="0" indent="0">
              <a:buNone/>
            </a:pPr>
            <a:r>
              <a:rPr lang="en-US" dirty="0"/>
              <a:t>        'Smith',</a:t>
            </a:r>
          </a:p>
          <a:p>
            <a:pPr marL="0" indent="0">
              <a:buNone/>
            </a:pPr>
            <a:r>
              <a:rPr lang="en-US" dirty="0"/>
              <a:t>        'john.smith@example.com',</a:t>
            </a:r>
          </a:p>
          <a:p>
            <a:pPr marL="0" indent="0">
              <a:buNone/>
            </a:pPr>
            <a:r>
              <a:rPr lang="en-US" dirty="0"/>
              <a:t>        '408-237-2345'</a:t>
            </a:r>
          </a:p>
          <a:p>
            <a:pPr marL="0" indent="0">
              <a:buNone/>
            </a:pPr>
            <a:r>
              <a:rPr lang="en-US" dirty="0"/>
              <a:t>    ),</a:t>
            </a:r>
          </a:p>
          <a:p>
            <a:pPr marL="0" indent="0">
              <a:buNone/>
            </a:pP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6699229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85000" lnSpcReduction="20000"/>
          </a:bodyPr>
          <a:lstStyle/>
          <a:p>
            <a:pPr marL="0" indent="0">
              <a:buNone/>
            </a:pPr>
            <a:r>
              <a:rPr lang="en-US" dirty="0"/>
              <a:t> (</a:t>
            </a:r>
          </a:p>
          <a:p>
            <a:pPr marL="0" indent="0">
              <a:buNone/>
            </a:pPr>
            <a:r>
              <a:rPr lang="en-US" dirty="0"/>
              <a:t>        'Jane',</a:t>
            </a:r>
          </a:p>
          <a:p>
            <a:pPr marL="0" indent="0">
              <a:buNone/>
            </a:pPr>
            <a:r>
              <a:rPr lang="en-US" dirty="0"/>
              <a:t>        'Smith',</a:t>
            </a:r>
          </a:p>
          <a:p>
            <a:pPr marL="0" indent="0">
              <a:buNone/>
            </a:pPr>
            <a:r>
              <a:rPr lang="en-US" dirty="0"/>
              <a:t>        'jane.smith@example.com',</a:t>
            </a:r>
          </a:p>
          <a:p>
            <a:pPr marL="0" indent="0">
              <a:buNone/>
            </a:pPr>
            <a:r>
              <a:rPr lang="en-US" dirty="0"/>
              <a:t>        '408-237-2344'</a:t>
            </a:r>
          </a:p>
          <a:p>
            <a:pPr marL="0" indent="0">
              <a:buNone/>
            </a:pPr>
            <a:r>
              <a:rPr lang="en-US" dirty="0"/>
              <a:t>    ),</a:t>
            </a:r>
          </a:p>
          <a:p>
            <a:pPr marL="0" indent="0">
              <a:buNone/>
            </a:pPr>
            <a:r>
              <a:rPr lang="en-US" dirty="0"/>
              <a:t>    (</a:t>
            </a:r>
          </a:p>
          <a:p>
            <a:pPr marL="0" indent="0">
              <a:buNone/>
            </a:pPr>
            <a:r>
              <a:rPr lang="en-US" dirty="0"/>
              <a:t>        'Alex',</a:t>
            </a:r>
          </a:p>
          <a:p>
            <a:pPr marL="0" indent="0">
              <a:buNone/>
            </a:pPr>
            <a:r>
              <a:rPr lang="en-US" dirty="0"/>
              <a:t>        'Smith',</a:t>
            </a:r>
          </a:p>
          <a:p>
            <a:pPr marL="0" indent="0">
              <a:buNone/>
            </a:pPr>
            <a:r>
              <a:rPr lang="en-US" dirty="0"/>
              <a:t>        'alex.smith@example.com',</a:t>
            </a:r>
          </a:p>
          <a:p>
            <a:pPr marL="0" indent="0">
              <a:buNone/>
            </a:pPr>
            <a:r>
              <a:rPr lang="en-US" dirty="0"/>
              <a:t>        '408-237-2343'</a:t>
            </a:r>
          </a:p>
          <a:p>
            <a:pPr marL="0" indent="0">
              <a:buNone/>
            </a:pPr>
            <a:r>
              <a:rPr lang="en-US" dirty="0"/>
              <a:t>    );</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288724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data type can be used to store XML data. </a:t>
            </a:r>
          </a:p>
          <a:p>
            <a:r>
              <a:rPr lang="en-US" dirty="0"/>
              <a:t>Its advantage over storing XML data in a text field is that it checks the input values for well-formedness, and there are support functions to perform type-safe operations on it; </a:t>
            </a:r>
          </a:p>
          <a:p>
            <a:r>
              <a:rPr lang="en-US" dirty="0"/>
              <a:t>Use of this data type requires the installation to have been built with configure --with-</a:t>
            </a:r>
            <a:r>
              <a:rPr lang="en-US" dirty="0" err="1"/>
              <a:t>libxml</a:t>
            </a:r>
            <a:r>
              <a:rPr lang="en-US" dirty="0"/>
              <a: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41855339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990D6-41F2-4035-A10D-FE4468325F83}"/>
              </a:ext>
            </a:extLst>
          </p:cNvPr>
          <p:cNvSpPr>
            <a:spLocks noGrp="1"/>
          </p:cNvSpPr>
          <p:nvPr>
            <p:ph sz="quarter" idx="12"/>
          </p:nvPr>
        </p:nvSpPr>
        <p:spPr/>
        <p:txBody>
          <a:bodyPr/>
          <a:lstStyle/>
          <a:p>
            <a:r>
              <a:rPr lang="en-US" dirty="0"/>
              <a:t>The xml type can store well-formed “documents”, as defined by the XML standard, as well as “content” fragments, which are defined by reference to the more permissive “document node”1 of the XQuery and XPath data model. </a:t>
            </a:r>
          </a:p>
          <a:p>
            <a:r>
              <a:rPr lang="en-US" dirty="0"/>
              <a:t>Roughly, this means that content fragments can have more than one top-level element or character node.</a:t>
            </a:r>
          </a:p>
          <a:p>
            <a:r>
              <a:rPr lang="en-US" dirty="0"/>
              <a:t>The expression </a:t>
            </a:r>
            <a:r>
              <a:rPr lang="en-US" dirty="0" err="1"/>
              <a:t>xmlvalue</a:t>
            </a:r>
            <a:r>
              <a:rPr lang="en-US" dirty="0"/>
              <a:t> IS DOCUMENT can be used to evaluate whether a particular xml value is a full document or only a content fragment.</a:t>
            </a:r>
            <a:endParaRPr lang="en-IN" dirty="0"/>
          </a:p>
        </p:txBody>
      </p:sp>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spTree>
    <p:extLst>
      <p:ext uri="{BB962C8B-B14F-4D97-AF65-F5344CB8AC3E}">
        <p14:creationId xmlns:p14="http://schemas.microsoft.com/office/powerpoint/2010/main" val="2506533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E1097-6289-4D92-9A2B-79ECF467DD59}"/>
              </a:ext>
            </a:extLst>
          </p:cNvPr>
          <p:cNvSpPr>
            <a:spLocks noGrp="1"/>
          </p:cNvSpPr>
          <p:nvPr>
            <p:ph type="title"/>
          </p:nvPr>
        </p:nvSpPr>
        <p:spPr/>
        <p:txBody>
          <a:bodyPr/>
          <a:lstStyle/>
          <a:p>
            <a:r>
              <a:rPr lang="en-IN" dirty="0"/>
              <a:t>XML Type</a:t>
            </a:r>
          </a:p>
        </p:txBody>
      </p:sp>
      <p:pic>
        <p:nvPicPr>
          <p:cNvPr id="7" name="Picture 6">
            <a:extLst>
              <a:ext uri="{FF2B5EF4-FFF2-40B4-BE49-F238E27FC236}">
                <a16:creationId xmlns:a16="http://schemas.microsoft.com/office/drawing/2014/main" id="{263707B2-767F-47A0-B90B-BC372050CD36}"/>
              </a:ext>
            </a:extLst>
          </p:cNvPr>
          <p:cNvPicPr>
            <a:picLocks noChangeAspect="1"/>
          </p:cNvPicPr>
          <p:nvPr/>
        </p:nvPicPr>
        <p:blipFill>
          <a:blip r:embed="rId2"/>
          <a:stretch>
            <a:fillRect/>
          </a:stretch>
        </p:blipFill>
        <p:spPr>
          <a:xfrm>
            <a:off x="461035" y="1524953"/>
            <a:ext cx="8285506" cy="4527055"/>
          </a:xfrm>
          <a:prstGeom prst="rect">
            <a:avLst/>
          </a:prstGeom>
        </p:spPr>
      </p:pic>
    </p:spTree>
    <p:extLst>
      <p:ext uri="{BB962C8B-B14F-4D97-AF65-F5344CB8AC3E}">
        <p14:creationId xmlns:p14="http://schemas.microsoft.com/office/powerpoint/2010/main" val="34205327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09CC1-7059-49FF-ACE2-5245E087BB06}"/>
              </a:ext>
            </a:extLst>
          </p:cNvPr>
          <p:cNvSpPr>
            <a:spLocks noGrp="1"/>
          </p:cNvSpPr>
          <p:nvPr>
            <p:ph type="title"/>
          </p:nvPr>
        </p:nvSpPr>
        <p:spPr/>
        <p:txBody>
          <a:bodyPr/>
          <a:lstStyle/>
          <a:p>
            <a:r>
              <a:rPr lang="en-IN" dirty="0"/>
              <a:t>Xml Type</a:t>
            </a:r>
          </a:p>
        </p:txBody>
      </p:sp>
      <p:pic>
        <p:nvPicPr>
          <p:cNvPr id="5" name="Picture 4">
            <a:extLst>
              <a:ext uri="{FF2B5EF4-FFF2-40B4-BE49-F238E27FC236}">
                <a16:creationId xmlns:a16="http://schemas.microsoft.com/office/drawing/2014/main" id="{BDE66D68-C93A-4DA0-B24E-E68E374C1F8C}"/>
              </a:ext>
            </a:extLst>
          </p:cNvPr>
          <p:cNvPicPr>
            <a:picLocks noChangeAspect="1"/>
          </p:cNvPicPr>
          <p:nvPr/>
        </p:nvPicPr>
        <p:blipFill>
          <a:blip r:embed="rId2"/>
          <a:stretch>
            <a:fillRect/>
          </a:stretch>
        </p:blipFill>
        <p:spPr>
          <a:xfrm>
            <a:off x="461035" y="1137998"/>
            <a:ext cx="8570222" cy="3949781"/>
          </a:xfrm>
          <a:prstGeom prst="rect">
            <a:avLst/>
          </a:prstGeom>
        </p:spPr>
      </p:pic>
      <p:pic>
        <p:nvPicPr>
          <p:cNvPr id="7" name="Picture 6">
            <a:extLst>
              <a:ext uri="{FF2B5EF4-FFF2-40B4-BE49-F238E27FC236}">
                <a16:creationId xmlns:a16="http://schemas.microsoft.com/office/drawing/2014/main" id="{317CCE9B-7BDC-46D0-A30A-93DA50AF65DD}"/>
              </a:ext>
            </a:extLst>
          </p:cNvPr>
          <p:cNvPicPr>
            <a:picLocks noChangeAspect="1"/>
          </p:cNvPicPr>
          <p:nvPr/>
        </p:nvPicPr>
        <p:blipFill>
          <a:blip r:embed="rId3"/>
          <a:stretch>
            <a:fillRect/>
          </a:stretch>
        </p:blipFill>
        <p:spPr>
          <a:xfrm>
            <a:off x="461035" y="4999779"/>
            <a:ext cx="7759138" cy="1858221"/>
          </a:xfrm>
          <a:prstGeom prst="rect">
            <a:avLst/>
          </a:prstGeom>
        </p:spPr>
      </p:pic>
    </p:spTree>
    <p:extLst>
      <p:ext uri="{BB962C8B-B14F-4D97-AF65-F5344CB8AC3E}">
        <p14:creationId xmlns:p14="http://schemas.microsoft.com/office/powerpoint/2010/main" val="25482572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lstStyle/>
          <a:p>
            <a:r>
              <a:rPr lang="en-US" dirty="0"/>
              <a:t>JSON data types are for storing JSON (JavaScript Object Notation) data, as specified in RFC 71592.</a:t>
            </a:r>
          </a:p>
          <a:p>
            <a:r>
              <a:rPr lang="en-US" dirty="0"/>
              <a:t>Such data can also be stored as text, but the JSON data types have the advantage of enforcing that each stored value is valid according to the JSON rules.</a:t>
            </a:r>
          </a:p>
          <a:p>
            <a:r>
              <a:rPr lang="en-US" dirty="0"/>
              <a:t>There are also assorted JSON-specific functions and operators available for data stored in these data types;</a:t>
            </a:r>
          </a:p>
          <a:p>
            <a:r>
              <a:rPr lang="en-US" dirty="0"/>
              <a:t>PostgreSQL offers two types for storing JSON data: json and </a:t>
            </a:r>
            <a:r>
              <a:rPr lang="en-US" dirty="0" err="1"/>
              <a:t>jsonb</a:t>
            </a:r>
            <a:r>
              <a:rPr lang="en-US" dirty="0"/>
              <a:t>.</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1005455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a:bodyPr>
          <a:lstStyle/>
          <a:p>
            <a:r>
              <a:rPr lang="en-US" dirty="0"/>
              <a:t>The json and </a:t>
            </a:r>
            <a:r>
              <a:rPr lang="en-US" dirty="0" err="1"/>
              <a:t>jsonb</a:t>
            </a:r>
            <a:r>
              <a:rPr lang="en-US" dirty="0"/>
              <a:t> data types accept almost identical sets of values as input. </a:t>
            </a:r>
          </a:p>
          <a:p>
            <a:r>
              <a:rPr lang="en-US" dirty="0"/>
              <a:t>The major practical difference is one of efficiency. </a:t>
            </a:r>
          </a:p>
          <a:p>
            <a:r>
              <a:rPr lang="en-US" dirty="0"/>
              <a:t>The json data type stores an exact copy of the input text, which processing functions must reparse on each execution; while </a:t>
            </a:r>
            <a:r>
              <a:rPr lang="en-US" dirty="0" err="1"/>
              <a:t>jsonb</a:t>
            </a:r>
            <a:r>
              <a:rPr lang="en-US" dirty="0"/>
              <a:t> data is stored in a decomposed binary format that makes it slightly slower to input due to added conversion overhead, but significantly faster to process, since no reparsing is needed. </a:t>
            </a:r>
          </a:p>
          <a:p>
            <a:r>
              <a:rPr lang="en-US" dirty="0" err="1"/>
              <a:t>jsonb</a:t>
            </a:r>
            <a:r>
              <a:rPr lang="en-US" dirty="0"/>
              <a:t> also supports indexing, which can be a significant advantage.</a:t>
            </a:r>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8021815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49015F-C916-405D-8C8C-79B2D31AB22F}"/>
              </a:ext>
            </a:extLst>
          </p:cNvPr>
          <p:cNvSpPr>
            <a:spLocks noGrp="1"/>
          </p:cNvSpPr>
          <p:nvPr>
            <p:ph sz="quarter" idx="12"/>
          </p:nvPr>
        </p:nvSpPr>
        <p:spPr/>
        <p:txBody>
          <a:bodyPr>
            <a:normAutofit fontScale="92500" lnSpcReduction="20000"/>
          </a:bodyPr>
          <a:lstStyle/>
          <a:p>
            <a:r>
              <a:rPr lang="en-US" dirty="0"/>
              <a:t>Because the json type stores an exact copy of the input text, it will preserve semantically-insignificant white space between tokens, as well as the order of keys within JSON objects. </a:t>
            </a:r>
          </a:p>
          <a:p>
            <a:r>
              <a:rPr lang="en-US" dirty="0"/>
              <a:t>Also, if a JSON object within the value contains the same key more than once, all the key/value pairs are kept.</a:t>
            </a:r>
          </a:p>
          <a:p>
            <a:r>
              <a:rPr lang="en-US" dirty="0"/>
              <a:t>By contrast, </a:t>
            </a:r>
            <a:r>
              <a:rPr lang="en-US" dirty="0" err="1"/>
              <a:t>jsonb</a:t>
            </a:r>
            <a:r>
              <a:rPr lang="en-US" dirty="0"/>
              <a:t> does not preserve white space, does not preserve the order of object keys, and does not keep duplicate object keys. </a:t>
            </a:r>
          </a:p>
          <a:p>
            <a:r>
              <a:rPr lang="en-US" dirty="0"/>
              <a:t>If duplicate keys are specified in the input, only the last value is kept.</a:t>
            </a:r>
          </a:p>
          <a:p>
            <a:r>
              <a:rPr lang="en-US" dirty="0"/>
              <a:t>In general, most applications should prefer to store JSON data as </a:t>
            </a:r>
            <a:r>
              <a:rPr lang="en-US" dirty="0" err="1"/>
              <a:t>jsonb</a:t>
            </a:r>
            <a:r>
              <a:rPr lang="en-US" dirty="0"/>
              <a:t>, unless there are quite specialized needs, such as legacy assumptions about ordering of object keys.</a:t>
            </a:r>
          </a:p>
          <a:p>
            <a:endParaRPr lang="en-IN" dirty="0"/>
          </a:p>
        </p:txBody>
      </p:sp>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spTree>
    <p:extLst>
      <p:ext uri="{BB962C8B-B14F-4D97-AF65-F5344CB8AC3E}">
        <p14:creationId xmlns:p14="http://schemas.microsoft.com/office/powerpoint/2010/main" val="3299830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4C36C4-D432-4DDB-9E9D-DBE90C900565}"/>
              </a:ext>
            </a:extLst>
          </p:cNvPr>
          <p:cNvSpPr>
            <a:spLocks noGrp="1"/>
          </p:cNvSpPr>
          <p:nvPr>
            <p:ph type="title"/>
          </p:nvPr>
        </p:nvSpPr>
        <p:spPr/>
        <p:txBody>
          <a:bodyPr/>
          <a:lstStyle/>
          <a:p>
            <a:r>
              <a:rPr lang="en-IN" dirty="0"/>
              <a:t>JSON Types</a:t>
            </a:r>
          </a:p>
        </p:txBody>
      </p:sp>
      <p:pic>
        <p:nvPicPr>
          <p:cNvPr id="7" name="Picture 6">
            <a:extLst>
              <a:ext uri="{FF2B5EF4-FFF2-40B4-BE49-F238E27FC236}">
                <a16:creationId xmlns:a16="http://schemas.microsoft.com/office/drawing/2014/main" id="{D95423BD-D35F-497C-AE8C-91E3AAEEFF61}"/>
              </a:ext>
            </a:extLst>
          </p:cNvPr>
          <p:cNvPicPr>
            <a:picLocks noChangeAspect="1"/>
          </p:cNvPicPr>
          <p:nvPr/>
        </p:nvPicPr>
        <p:blipFill>
          <a:blip r:embed="rId2"/>
          <a:stretch>
            <a:fillRect/>
          </a:stretch>
        </p:blipFill>
        <p:spPr>
          <a:xfrm>
            <a:off x="354103" y="1474575"/>
            <a:ext cx="8609912" cy="2692072"/>
          </a:xfrm>
          <a:prstGeom prst="rect">
            <a:avLst/>
          </a:prstGeom>
        </p:spPr>
      </p:pic>
    </p:spTree>
    <p:extLst>
      <p:ext uri="{BB962C8B-B14F-4D97-AF65-F5344CB8AC3E}">
        <p14:creationId xmlns:p14="http://schemas.microsoft.com/office/powerpoint/2010/main" val="217652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fontScale="92500" lnSpcReduction="10000"/>
          </a:bodyPr>
          <a:lstStyle/>
          <a:p>
            <a:r>
              <a:rPr lang="en-US" dirty="0"/>
              <a:t>The POSTGRES project, led by Professor Michael </a:t>
            </a:r>
            <a:r>
              <a:rPr lang="en-US" dirty="0" err="1"/>
              <a:t>Stonebraker</a:t>
            </a:r>
            <a:r>
              <a:rPr lang="en-US" dirty="0"/>
              <a:t>, was sponsored by the Defense Advanced Research Projects Agency (DARPA), the Army Research Office (ARO), the National Science Foundation (NSF), and ESL, Inc. </a:t>
            </a:r>
          </a:p>
          <a:p>
            <a:r>
              <a:rPr lang="en-US" dirty="0"/>
              <a:t>The implementation of </a:t>
            </a:r>
            <a:r>
              <a:rPr lang="en-US" dirty="0">
                <a:solidFill>
                  <a:srgbClr val="FF0000"/>
                </a:solidFill>
              </a:rPr>
              <a:t>POSTGRES</a:t>
            </a:r>
            <a:r>
              <a:rPr lang="en-US" dirty="0"/>
              <a:t> began in 1986.</a:t>
            </a:r>
          </a:p>
          <a:p>
            <a:r>
              <a:rPr lang="en-US" dirty="0"/>
              <a:t>In 1994, Andrew Yu and Jolly Chen added an SQL language interpreter to POSTGRES. </a:t>
            </a:r>
          </a:p>
          <a:p>
            <a:r>
              <a:rPr lang="en-US" dirty="0"/>
              <a:t>Under a new name, </a:t>
            </a:r>
            <a:r>
              <a:rPr lang="en-US" b="1" dirty="0">
                <a:solidFill>
                  <a:srgbClr val="FF0000"/>
                </a:solidFill>
              </a:rPr>
              <a:t>Postgres95 </a:t>
            </a:r>
            <a:r>
              <a:rPr lang="en-US" dirty="0"/>
              <a:t>was subsequently released to the web to find its own way in the world as an opensource descendant of the original POSTGRES Berkeley code.</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9330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5" name="Picture 4">
            <a:extLst>
              <a:ext uri="{FF2B5EF4-FFF2-40B4-BE49-F238E27FC236}">
                <a16:creationId xmlns:a16="http://schemas.microsoft.com/office/drawing/2014/main" id="{842FFC33-9E4B-46FB-AF40-C5076E7927F6}"/>
              </a:ext>
            </a:extLst>
          </p:cNvPr>
          <p:cNvPicPr>
            <a:picLocks noChangeAspect="1"/>
          </p:cNvPicPr>
          <p:nvPr/>
        </p:nvPicPr>
        <p:blipFill>
          <a:blip r:embed="rId2"/>
          <a:stretch>
            <a:fillRect/>
          </a:stretch>
        </p:blipFill>
        <p:spPr>
          <a:xfrm>
            <a:off x="461035" y="1274969"/>
            <a:ext cx="7604909" cy="1864158"/>
          </a:xfrm>
          <a:prstGeom prst="rect">
            <a:avLst/>
          </a:prstGeom>
        </p:spPr>
      </p:pic>
      <p:pic>
        <p:nvPicPr>
          <p:cNvPr id="7" name="Picture 6">
            <a:extLst>
              <a:ext uri="{FF2B5EF4-FFF2-40B4-BE49-F238E27FC236}">
                <a16:creationId xmlns:a16="http://schemas.microsoft.com/office/drawing/2014/main" id="{788C4392-CEB3-4FA6-BB3C-739C48FF57AC}"/>
              </a:ext>
            </a:extLst>
          </p:cNvPr>
          <p:cNvPicPr>
            <a:picLocks noChangeAspect="1"/>
          </p:cNvPicPr>
          <p:nvPr/>
        </p:nvPicPr>
        <p:blipFill rotWithShape="1">
          <a:blip r:embed="rId3"/>
          <a:srcRect b="55578"/>
          <a:stretch/>
        </p:blipFill>
        <p:spPr>
          <a:xfrm>
            <a:off x="461035" y="3456221"/>
            <a:ext cx="8528028" cy="2482665"/>
          </a:xfrm>
          <a:prstGeom prst="rect">
            <a:avLst/>
          </a:prstGeom>
        </p:spPr>
      </p:pic>
    </p:spTree>
    <p:extLst>
      <p:ext uri="{BB962C8B-B14F-4D97-AF65-F5344CB8AC3E}">
        <p14:creationId xmlns:p14="http://schemas.microsoft.com/office/powerpoint/2010/main" val="35549472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8E130-E055-4B2F-AFDF-994EAB3E1F17}"/>
              </a:ext>
            </a:extLst>
          </p:cNvPr>
          <p:cNvSpPr>
            <a:spLocks noGrp="1"/>
          </p:cNvSpPr>
          <p:nvPr>
            <p:ph type="title"/>
          </p:nvPr>
        </p:nvSpPr>
        <p:spPr/>
        <p:txBody>
          <a:bodyPr/>
          <a:lstStyle/>
          <a:p>
            <a:r>
              <a:rPr lang="en-IN" dirty="0"/>
              <a:t>Arrays</a:t>
            </a:r>
          </a:p>
        </p:txBody>
      </p:sp>
      <p:pic>
        <p:nvPicPr>
          <p:cNvPr id="4" name="Picture 3">
            <a:extLst>
              <a:ext uri="{FF2B5EF4-FFF2-40B4-BE49-F238E27FC236}">
                <a16:creationId xmlns:a16="http://schemas.microsoft.com/office/drawing/2014/main" id="{AD1B836E-0336-43C2-81E5-67CFC23AEE7E}"/>
              </a:ext>
            </a:extLst>
          </p:cNvPr>
          <p:cNvPicPr>
            <a:picLocks noChangeAspect="1"/>
          </p:cNvPicPr>
          <p:nvPr/>
        </p:nvPicPr>
        <p:blipFill rotWithShape="1">
          <a:blip r:embed="rId2"/>
          <a:srcRect t="44303"/>
          <a:stretch/>
        </p:blipFill>
        <p:spPr>
          <a:xfrm>
            <a:off x="173400" y="1545995"/>
            <a:ext cx="8238474" cy="3007151"/>
          </a:xfrm>
          <a:prstGeom prst="rect">
            <a:avLst/>
          </a:prstGeom>
        </p:spPr>
      </p:pic>
    </p:spTree>
    <p:extLst>
      <p:ext uri="{BB962C8B-B14F-4D97-AF65-F5344CB8AC3E}">
        <p14:creationId xmlns:p14="http://schemas.microsoft.com/office/powerpoint/2010/main" val="4019873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1A6B3462-1B98-4F0C-A022-148AAFA2673B}"/>
              </a:ext>
            </a:extLst>
          </p:cNvPr>
          <p:cNvPicPr>
            <a:picLocks noChangeAspect="1"/>
          </p:cNvPicPr>
          <p:nvPr/>
        </p:nvPicPr>
        <p:blipFill>
          <a:blip r:embed="rId2"/>
          <a:stretch>
            <a:fillRect/>
          </a:stretch>
        </p:blipFill>
        <p:spPr>
          <a:xfrm>
            <a:off x="302588" y="1407050"/>
            <a:ext cx="8436060" cy="1673157"/>
          </a:xfrm>
          <a:prstGeom prst="rect">
            <a:avLst/>
          </a:prstGeom>
        </p:spPr>
      </p:pic>
      <p:pic>
        <p:nvPicPr>
          <p:cNvPr id="7" name="Picture 6">
            <a:extLst>
              <a:ext uri="{FF2B5EF4-FFF2-40B4-BE49-F238E27FC236}">
                <a16:creationId xmlns:a16="http://schemas.microsoft.com/office/drawing/2014/main" id="{F88960BB-1243-4F94-A5D3-4D304E817D9E}"/>
              </a:ext>
            </a:extLst>
          </p:cNvPr>
          <p:cNvPicPr>
            <a:picLocks noChangeAspect="1"/>
          </p:cNvPicPr>
          <p:nvPr/>
        </p:nvPicPr>
        <p:blipFill>
          <a:blip r:embed="rId3"/>
          <a:stretch>
            <a:fillRect/>
          </a:stretch>
        </p:blipFill>
        <p:spPr>
          <a:xfrm>
            <a:off x="376194" y="3321294"/>
            <a:ext cx="8290102" cy="1478604"/>
          </a:xfrm>
          <a:prstGeom prst="rect">
            <a:avLst/>
          </a:prstGeom>
        </p:spPr>
      </p:pic>
      <p:pic>
        <p:nvPicPr>
          <p:cNvPr id="9" name="Picture 8">
            <a:extLst>
              <a:ext uri="{FF2B5EF4-FFF2-40B4-BE49-F238E27FC236}">
                <a16:creationId xmlns:a16="http://schemas.microsoft.com/office/drawing/2014/main" id="{2F83E44C-F735-481B-AADB-4F7F1F1E4372}"/>
              </a:ext>
            </a:extLst>
          </p:cNvPr>
          <p:cNvPicPr>
            <a:picLocks noChangeAspect="1"/>
          </p:cNvPicPr>
          <p:nvPr/>
        </p:nvPicPr>
        <p:blipFill>
          <a:blip r:embed="rId4"/>
          <a:stretch>
            <a:fillRect/>
          </a:stretch>
        </p:blipFill>
        <p:spPr>
          <a:xfrm>
            <a:off x="461035" y="5170363"/>
            <a:ext cx="8290102" cy="1517515"/>
          </a:xfrm>
          <a:prstGeom prst="rect">
            <a:avLst/>
          </a:prstGeom>
        </p:spPr>
      </p:pic>
    </p:spTree>
    <p:extLst>
      <p:ext uri="{BB962C8B-B14F-4D97-AF65-F5344CB8AC3E}">
        <p14:creationId xmlns:p14="http://schemas.microsoft.com/office/powerpoint/2010/main" val="3963489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4" name="Picture 3">
            <a:extLst>
              <a:ext uri="{FF2B5EF4-FFF2-40B4-BE49-F238E27FC236}">
                <a16:creationId xmlns:a16="http://schemas.microsoft.com/office/drawing/2014/main" id="{4226B063-A1BF-4993-9CBD-02ADEE61C288}"/>
              </a:ext>
            </a:extLst>
          </p:cNvPr>
          <p:cNvPicPr>
            <a:picLocks noChangeAspect="1"/>
          </p:cNvPicPr>
          <p:nvPr/>
        </p:nvPicPr>
        <p:blipFill>
          <a:blip r:embed="rId2"/>
          <a:stretch>
            <a:fillRect/>
          </a:stretch>
        </p:blipFill>
        <p:spPr>
          <a:xfrm>
            <a:off x="376194" y="1539059"/>
            <a:ext cx="8145124" cy="629106"/>
          </a:xfrm>
          <a:prstGeom prst="rect">
            <a:avLst/>
          </a:prstGeom>
        </p:spPr>
      </p:pic>
      <p:pic>
        <p:nvPicPr>
          <p:cNvPr id="8" name="Picture 7">
            <a:extLst>
              <a:ext uri="{FF2B5EF4-FFF2-40B4-BE49-F238E27FC236}">
                <a16:creationId xmlns:a16="http://schemas.microsoft.com/office/drawing/2014/main" id="{AF459F73-BF3A-4524-B1BC-A5360142896F}"/>
              </a:ext>
            </a:extLst>
          </p:cNvPr>
          <p:cNvPicPr>
            <a:picLocks noChangeAspect="1"/>
          </p:cNvPicPr>
          <p:nvPr/>
        </p:nvPicPr>
        <p:blipFill>
          <a:blip r:embed="rId3"/>
          <a:stretch>
            <a:fillRect/>
          </a:stretch>
        </p:blipFill>
        <p:spPr>
          <a:xfrm>
            <a:off x="376194" y="2314297"/>
            <a:ext cx="8290102" cy="4043542"/>
          </a:xfrm>
          <a:prstGeom prst="rect">
            <a:avLst/>
          </a:prstGeom>
        </p:spPr>
      </p:pic>
    </p:spTree>
    <p:extLst>
      <p:ext uri="{BB962C8B-B14F-4D97-AF65-F5344CB8AC3E}">
        <p14:creationId xmlns:p14="http://schemas.microsoft.com/office/powerpoint/2010/main" val="730911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6A468-6D65-4696-8516-1979D8F919A9}"/>
              </a:ext>
            </a:extLst>
          </p:cNvPr>
          <p:cNvSpPr>
            <a:spLocks noGrp="1"/>
          </p:cNvSpPr>
          <p:nvPr>
            <p:ph type="title"/>
          </p:nvPr>
        </p:nvSpPr>
        <p:spPr/>
        <p:txBody>
          <a:bodyPr/>
          <a:lstStyle/>
          <a:p>
            <a:r>
              <a:rPr lang="en-IN" dirty="0"/>
              <a:t>Accessing Arrays</a:t>
            </a:r>
          </a:p>
        </p:txBody>
      </p:sp>
      <p:pic>
        <p:nvPicPr>
          <p:cNvPr id="5" name="Picture 4">
            <a:extLst>
              <a:ext uri="{FF2B5EF4-FFF2-40B4-BE49-F238E27FC236}">
                <a16:creationId xmlns:a16="http://schemas.microsoft.com/office/drawing/2014/main" id="{EC78F105-C28E-44A2-8A97-0FE6AA507210}"/>
              </a:ext>
            </a:extLst>
          </p:cNvPr>
          <p:cNvPicPr>
            <a:picLocks noChangeAspect="1"/>
          </p:cNvPicPr>
          <p:nvPr/>
        </p:nvPicPr>
        <p:blipFill>
          <a:blip r:embed="rId2"/>
          <a:stretch>
            <a:fillRect/>
          </a:stretch>
        </p:blipFill>
        <p:spPr>
          <a:xfrm>
            <a:off x="461035" y="1293395"/>
            <a:ext cx="8091882" cy="1513436"/>
          </a:xfrm>
          <a:prstGeom prst="rect">
            <a:avLst/>
          </a:prstGeom>
        </p:spPr>
      </p:pic>
      <p:pic>
        <p:nvPicPr>
          <p:cNvPr id="7" name="Picture 6">
            <a:extLst>
              <a:ext uri="{FF2B5EF4-FFF2-40B4-BE49-F238E27FC236}">
                <a16:creationId xmlns:a16="http://schemas.microsoft.com/office/drawing/2014/main" id="{542C55C9-F031-4461-A4AE-7BBD6CD5220A}"/>
              </a:ext>
            </a:extLst>
          </p:cNvPr>
          <p:cNvPicPr>
            <a:picLocks noChangeAspect="1"/>
          </p:cNvPicPr>
          <p:nvPr/>
        </p:nvPicPr>
        <p:blipFill>
          <a:blip r:embed="rId3"/>
          <a:stretch>
            <a:fillRect/>
          </a:stretch>
        </p:blipFill>
        <p:spPr>
          <a:xfrm>
            <a:off x="264614" y="2806831"/>
            <a:ext cx="8502314" cy="3761362"/>
          </a:xfrm>
          <a:prstGeom prst="rect">
            <a:avLst/>
          </a:prstGeom>
        </p:spPr>
      </p:pic>
    </p:spTree>
    <p:extLst>
      <p:ext uri="{BB962C8B-B14F-4D97-AF65-F5344CB8AC3E}">
        <p14:creationId xmlns:p14="http://schemas.microsoft.com/office/powerpoint/2010/main" val="2662894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CCC3D45E-FE50-4745-9E26-4B13F3A842C8}"/>
              </a:ext>
            </a:extLst>
          </p:cNvPr>
          <p:cNvPicPr>
            <a:picLocks noChangeAspect="1"/>
          </p:cNvPicPr>
          <p:nvPr/>
        </p:nvPicPr>
        <p:blipFill>
          <a:blip r:embed="rId2"/>
          <a:stretch>
            <a:fillRect/>
          </a:stretch>
        </p:blipFill>
        <p:spPr>
          <a:xfrm>
            <a:off x="387561" y="1511916"/>
            <a:ext cx="8272874" cy="4983152"/>
          </a:xfrm>
          <a:prstGeom prst="rect">
            <a:avLst/>
          </a:prstGeom>
        </p:spPr>
      </p:pic>
    </p:spTree>
    <p:extLst>
      <p:ext uri="{BB962C8B-B14F-4D97-AF65-F5344CB8AC3E}">
        <p14:creationId xmlns:p14="http://schemas.microsoft.com/office/powerpoint/2010/main" val="2646377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4" name="Picture 3">
            <a:extLst>
              <a:ext uri="{FF2B5EF4-FFF2-40B4-BE49-F238E27FC236}">
                <a16:creationId xmlns:a16="http://schemas.microsoft.com/office/drawing/2014/main" id="{3B197455-75FD-4094-B4E2-79399FC405A5}"/>
              </a:ext>
            </a:extLst>
          </p:cNvPr>
          <p:cNvPicPr>
            <a:picLocks noChangeAspect="1"/>
          </p:cNvPicPr>
          <p:nvPr/>
        </p:nvPicPr>
        <p:blipFill>
          <a:blip r:embed="rId2"/>
          <a:stretch>
            <a:fillRect/>
          </a:stretch>
        </p:blipFill>
        <p:spPr>
          <a:xfrm>
            <a:off x="752019" y="1529265"/>
            <a:ext cx="7373885" cy="2555132"/>
          </a:xfrm>
          <a:prstGeom prst="rect">
            <a:avLst/>
          </a:prstGeom>
        </p:spPr>
      </p:pic>
      <p:pic>
        <p:nvPicPr>
          <p:cNvPr id="7" name="Picture 6">
            <a:extLst>
              <a:ext uri="{FF2B5EF4-FFF2-40B4-BE49-F238E27FC236}">
                <a16:creationId xmlns:a16="http://schemas.microsoft.com/office/drawing/2014/main" id="{1D635F8C-7B36-46F4-95EC-6D1662CE9BD7}"/>
              </a:ext>
            </a:extLst>
          </p:cNvPr>
          <p:cNvPicPr>
            <a:picLocks noChangeAspect="1"/>
          </p:cNvPicPr>
          <p:nvPr/>
        </p:nvPicPr>
        <p:blipFill>
          <a:blip r:embed="rId3"/>
          <a:stretch>
            <a:fillRect/>
          </a:stretch>
        </p:blipFill>
        <p:spPr>
          <a:xfrm>
            <a:off x="691209" y="4210567"/>
            <a:ext cx="7495504" cy="2477311"/>
          </a:xfrm>
          <a:prstGeom prst="rect">
            <a:avLst/>
          </a:prstGeom>
        </p:spPr>
      </p:pic>
    </p:spTree>
    <p:extLst>
      <p:ext uri="{BB962C8B-B14F-4D97-AF65-F5344CB8AC3E}">
        <p14:creationId xmlns:p14="http://schemas.microsoft.com/office/powerpoint/2010/main" val="19375735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3EB4B9-688E-4A33-8B7C-62A22B1B27EA}"/>
              </a:ext>
            </a:extLst>
          </p:cNvPr>
          <p:cNvSpPr>
            <a:spLocks noGrp="1"/>
          </p:cNvSpPr>
          <p:nvPr>
            <p:ph type="title"/>
          </p:nvPr>
        </p:nvSpPr>
        <p:spPr/>
        <p:txBody>
          <a:bodyPr/>
          <a:lstStyle/>
          <a:p>
            <a:r>
              <a:rPr lang="en-IN" dirty="0"/>
              <a:t>Modifying Arrays</a:t>
            </a:r>
          </a:p>
        </p:txBody>
      </p:sp>
      <p:pic>
        <p:nvPicPr>
          <p:cNvPr id="5" name="Picture 4">
            <a:extLst>
              <a:ext uri="{FF2B5EF4-FFF2-40B4-BE49-F238E27FC236}">
                <a16:creationId xmlns:a16="http://schemas.microsoft.com/office/drawing/2014/main" id="{869D0021-C599-4D48-A2CD-57ADAE281B11}"/>
              </a:ext>
            </a:extLst>
          </p:cNvPr>
          <p:cNvPicPr>
            <a:picLocks noChangeAspect="1"/>
          </p:cNvPicPr>
          <p:nvPr/>
        </p:nvPicPr>
        <p:blipFill>
          <a:blip r:embed="rId2"/>
          <a:stretch>
            <a:fillRect/>
          </a:stretch>
        </p:blipFill>
        <p:spPr>
          <a:xfrm>
            <a:off x="355429" y="1216058"/>
            <a:ext cx="8515193" cy="5373278"/>
          </a:xfrm>
          <a:prstGeom prst="rect">
            <a:avLst/>
          </a:prstGeom>
        </p:spPr>
      </p:pic>
    </p:spTree>
    <p:extLst>
      <p:ext uri="{BB962C8B-B14F-4D97-AF65-F5344CB8AC3E}">
        <p14:creationId xmlns:p14="http://schemas.microsoft.com/office/powerpoint/2010/main" val="13874184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5" name="Picture 4">
            <a:extLst>
              <a:ext uri="{FF2B5EF4-FFF2-40B4-BE49-F238E27FC236}">
                <a16:creationId xmlns:a16="http://schemas.microsoft.com/office/drawing/2014/main" id="{13279F14-78A8-47CD-9584-E4819E753CA0}"/>
              </a:ext>
            </a:extLst>
          </p:cNvPr>
          <p:cNvPicPr>
            <a:picLocks noChangeAspect="1"/>
          </p:cNvPicPr>
          <p:nvPr/>
        </p:nvPicPr>
        <p:blipFill>
          <a:blip r:embed="rId2"/>
          <a:stretch>
            <a:fillRect/>
          </a:stretch>
        </p:blipFill>
        <p:spPr>
          <a:xfrm>
            <a:off x="162512" y="1427509"/>
            <a:ext cx="8659683" cy="4916731"/>
          </a:xfrm>
          <a:prstGeom prst="rect">
            <a:avLst/>
          </a:prstGeom>
        </p:spPr>
      </p:pic>
    </p:spTree>
    <p:extLst>
      <p:ext uri="{BB962C8B-B14F-4D97-AF65-F5344CB8AC3E}">
        <p14:creationId xmlns:p14="http://schemas.microsoft.com/office/powerpoint/2010/main" val="12521221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C9F76-7C8D-40B6-B180-97AB980E77FD}"/>
              </a:ext>
            </a:extLst>
          </p:cNvPr>
          <p:cNvSpPr>
            <a:spLocks noGrp="1"/>
          </p:cNvSpPr>
          <p:nvPr>
            <p:ph type="title"/>
          </p:nvPr>
        </p:nvSpPr>
        <p:spPr/>
        <p:txBody>
          <a:bodyPr/>
          <a:lstStyle/>
          <a:p>
            <a:r>
              <a:rPr lang="en-IN" dirty="0"/>
              <a:t>Searching in Arrays</a:t>
            </a:r>
          </a:p>
        </p:txBody>
      </p:sp>
      <p:pic>
        <p:nvPicPr>
          <p:cNvPr id="4" name="Picture 3">
            <a:extLst>
              <a:ext uri="{FF2B5EF4-FFF2-40B4-BE49-F238E27FC236}">
                <a16:creationId xmlns:a16="http://schemas.microsoft.com/office/drawing/2014/main" id="{856113E0-A8B9-432C-9792-0955CB834910}"/>
              </a:ext>
            </a:extLst>
          </p:cNvPr>
          <p:cNvPicPr>
            <a:picLocks noChangeAspect="1"/>
          </p:cNvPicPr>
          <p:nvPr/>
        </p:nvPicPr>
        <p:blipFill>
          <a:blip r:embed="rId2"/>
          <a:stretch>
            <a:fillRect/>
          </a:stretch>
        </p:blipFill>
        <p:spPr>
          <a:xfrm>
            <a:off x="564412" y="1715628"/>
            <a:ext cx="8387067" cy="3167457"/>
          </a:xfrm>
          <a:prstGeom prst="rect">
            <a:avLst/>
          </a:prstGeom>
        </p:spPr>
      </p:pic>
    </p:spTree>
    <p:extLst>
      <p:ext uri="{BB962C8B-B14F-4D97-AF65-F5344CB8AC3E}">
        <p14:creationId xmlns:p14="http://schemas.microsoft.com/office/powerpoint/2010/main" val="2671568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5BAF1B-3DFD-43B9-9741-1734CC472444}"/>
              </a:ext>
            </a:extLst>
          </p:cNvPr>
          <p:cNvSpPr>
            <a:spLocks noGrp="1"/>
          </p:cNvSpPr>
          <p:nvPr>
            <p:ph sz="quarter" idx="12"/>
          </p:nvPr>
        </p:nvSpPr>
        <p:spPr/>
        <p:txBody>
          <a:bodyPr>
            <a:normAutofit/>
          </a:bodyPr>
          <a:lstStyle/>
          <a:p>
            <a:r>
              <a:rPr lang="en-US" dirty="0"/>
              <a:t>By 1996, it became clear that the name “Postgres95” would not stand the test of time. </a:t>
            </a:r>
          </a:p>
          <a:p>
            <a:r>
              <a:rPr lang="en-US" dirty="0"/>
              <a:t>We chose a new name, </a:t>
            </a:r>
            <a:r>
              <a:rPr lang="en-US" b="1" dirty="0">
                <a:solidFill>
                  <a:srgbClr val="FF0000"/>
                </a:solidFill>
              </a:rPr>
              <a:t>PostgreSQL</a:t>
            </a:r>
            <a:r>
              <a:rPr lang="en-US" dirty="0"/>
              <a:t>, to reflect the relationship between the original POSTGRES and the more recent versions with SQL capability. </a:t>
            </a:r>
          </a:p>
          <a:p>
            <a:r>
              <a:rPr lang="en-US" dirty="0"/>
              <a:t>At the same time, we set the version numbering to start at 6.0, putting the numbers back into the sequence originally begun by the Berkeley POSTGRES project.</a:t>
            </a:r>
            <a:endParaRPr lang="en-IN" dirty="0"/>
          </a:p>
        </p:txBody>
      </p:sp>
      <p:sp>
        <p:nvSpPr>
          <p:cNvPr id="3" name="Title 2">
            <a:extLst>
              <a:ext uri="{FF2B5EF4-FFF2-40B4-BE49-F238E27FC236}">
                <a16:creationId xmlns:a16="http://schemas.microsoft.com/office/drawing/2014/main" id="{C2AC07E2-50C8-4479-8562-00B78C321E78}"/>
              </a:ext>
            </a:extLst>
          </p:cNvPr>
          <p:cNvSpPr>
            <a:spLocks noGrp="1"/>
          </p:cNvSpPr>
          <p:nvPr>
            <p:ph type="title"/>
          </p:nvPr>
        </p:nvSpPr>
        <p:spPr/>
        <p:txBody>
          <a:bodyPr/>
          <a:lstStyle/>
          <a:p>
            <a:r>
              <a:rPr lang="en-IN" dirty="0" err="1"/>
              <a:t>Postgre</a:t>
            </a:r>
            <a:r>
              <a:rPr lang="en-IN" dirty="0"/>
              <a:t> History</a:t>
            </a:r>
          </a:p>
        </p:txBody>
      </p:sp>
    </p:spTree>
    <p:extLst>
      <p:ext uri="{BB962C8B-B14F-4D97-AF65-F5344CB8AC3E}">
        <p14:creationId xmlns:p14="http://schemas.microsoft.com/office/powerpoint/2010/main" val="2878952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9BCD06-6C27-4BC3-8E50-9A38F7F668B5}"/>
              </a:ext>
            </a:extLst>
          </p:cNvPr>
          <p:cNvSpPr>
            <a:spLocks noGrp="1"/>
          </p:cNvSpPr>
          <p:nvPr>
            <p:ph sz="quarter" idx="12"/>
          </p:nvPr>
        </p:nvSpPr>
        <p:spPr/>
        <p:txBody>
          <a:bodyPr/>
          <a:lstStyle/>
          <a:p>
            <a:r>
              <a:rPr lang="en-US" dirty="0"/>
              <a:t>A composite type represents the structure of a row or record; it is essentially just a list of field names and their data types. </a:t>
            </a:r>
          </a:p>
          <a:p>
            <a:r>
              <a:rPr lang="en-US" dirty="0"/>
              <a:t>PostgreSQL allows composite types to be used in many of the same ways that simple types can be used. </a:t>
            </a:r>
          </a:p>
          <a:p>
            <a:r>
              <a:rPr lang="en-US" dirty="0"/>
              <a:t>For example, a column of a table can be declared to be of a composite type.</a:t>
            </a:r>
            <a:endParaRPr lang="en-IN" dirty="0"/>
          </a:p>
        </p:txBody>
      </p:sp>
      <p:sp>
        <p:nvSpPr>
          <p:cNvPr id="3" name="Title 2">
            <a:extLst>
              <a:ext uri="{FF2B5EF4-FFF2-40B4-BE49-F238E27FC236}">
                <a16:creationId xmlns:a16="http://schemas.microsoft.com/office/drawing/2014/main" id="{0197477E-FEF3-49AB-BFA1-1ED56BAA4724}"/>
              </a:ext>
            </a:extLst>
          </p:cNvPr>
          <p:cNvSpPr>
            <a:spLocks noGrp="1"/>
          </p:cNvSpPr>
          <p:nvPr>
            <p:ph type="title"/>
          </p:nvPr>
        </p:nvSpPr>
        <p:spPr/>
        <p:txBody>
          <a:bodyPr/>
          <a:lstStyle/>
          <a:p>
            <a:r>
              <a:rPr lang="en-IN" dirty="0"/>
              <a:t>Composite Types</a:t>
            </a:r>
          </a:p>
        </p:txBody>
      </p:sp>
    </p:spTree>
    <p:extLst>
      <p:ext uri="{BB962C8B-B14F-4D97-AF65-F5344CB8AC3E}">
        <p14:creationId xmlns:p14="http://schemas.microsoft.com/office/powerpoint/2010/main" val="2047234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6FD9B-A78D-4C10-9FEC-3375375FEA7C}"/>
              </a:ext>
            </a:extLst>
          </p:cNvPr>
          <p:cNvSpPr>
            <a:spLocks noGrp="1"/>
          </p:cNvSpPr>
          <p:nvPr>
            <p:ph type="title"/>
          </p:nvPr>
        </p:nvSpPr>
        <p:spPr/>
        <p:txBody>
          <a:bodyPr/>
          <a:lstStyle/>
          <a:p>
            <a:r>
              <a:rPr lang="en-IN" dirty="0"/>
              <a:t>Declaration of Composite Types</a:t>
            </a:r>
          </a:p>
        </p:txBody>
      </p:sp>
      <p:pic>
        <p:nvPicPr>
          <p:cNvPr id="5" name="Picture 4">
            <a:extLst>
              <a:ext uri="{FF2B5EF4-FFF2-40B4-BE49-F238E27FC236}">
                <a16:creationId xmlns:a16="http://schemas.microsoft.com/office/drawing/2014/main" id="{0B9554A1-EBC0-4AC6-8A80-5791937484C2}"/>
              </a:ext>
            </a:extLst>
          </p:cNvPr>
          <p:cNvPicPr>
            <a:picLocks noChangeAspect="1"/>
          </p:cNvPicPr>
          <p:nvPr/>
        </p:nvPicPr>
        <p:blipFill>
          <a:blip r:embed="rId2"/>
          <a:stretch>
            <a:fillRect/>
          </a:stretch>
        </p:blipFill>
        <p:spPr>
          <a:xfrm>
            <a:off x="461035" y="1567941"/>
            <a:ext cx="7538256" cy="2289243"/>
          </a:xfrm>
          <a:prstGeom prst="rect">
            <a:avLst/>
          </a:prstGeom>
        </p:spPr>
      </p:pic>
    </p:spTree>
    <p:extLst>
      <p:ext uri="{BB962C8B-B14F-4D97-AF65-F5344CB8AC3E}">
        <p14:creationId xmlns:p14="http://schemas.microsoft.com/office/powerpoint/2010/main" val="2576546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FD3992-8EBD-4841-A277-4885FA2FB788}"/>
              </a:ext>
            </a:extLst>
          </p:cNvPr>
          <p:cNvSpPr>
            <a:spLocks noGrp="1"/>
          </p:cNvSpPr>
          <p:nvPr>
            <p:ph sz="quarter" idx="12"/>
          </p:nvPr>
        </p:nvSpPr>
        <p:spPr/>
        <p:txBody>
          <a:bodyPr/>
          <a:lstStyle/>
          <a:p>
            <a:r>
              <a:rPr lang="en-US" dirty="0"/>
              <a:t>To write a composite value as a literal constant, enclose the field values within parentheses and separate them by commas. </a:t>
            </a:r>
          </a:p>
          <a:p>
            <a:r>
              <a:rPr lang="en-US" dirty="0"/>
              <a:t>We can put double quotes around any field value, and must do so if it contains commas or parentheses. </a:t>
            </a:r>
          </a:p>
          <a:p>
            <a:r>
              <a:rPr lang="en-US" dirty="0"/>
              <a:t>Thus, the general format of a composite constant is the following:</a:t>
            </a:r>
          </a:p>
          <a:p>
            <a:r>
              <a:rPr lang="en-US" dirty="0"/>
              <a:t>'( val1 , val2 , ... )'</a:t>
            </a:r>
            <a:endParaRPr lang="en-IN" dirty="0"/>
          </a:p>
        </p:txBody>
      </p:sp>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spTree>
    <p:extLst>
      <p:ext uri="{BB962C8B-B14F-4D97-AF65-F5344CB8AC3E}">
        <p14:creationId xmlns:p14="http://schemas.microsoft.com/office/powerpoint/2010/main" val="37916283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E2D4DD-8FE4-42DD-A7C9-32F962D43371}"/>
              </a:ext>
            </a:extLst>
          </p:cNvPr>
          <p:cNvSpPr>
            <a:spLocks noGrp="1"/>
          </p:cNvSpPr>
          <p:nvPr>
            <p:ph type="title"/>
          </p:nvPr>
        </p:nvSpPr>
        <p:spPr/>
        <p:txBody>
          <a:bodyPr/>
          <a:lstStyle/>
          <a:p>
            <a:r>
              <a:rPr lang="en-IN" dirty="0"/>
              <a:t>Constructing Composite Values</a:t>
            </a:r>
          </a:p>
        </p:txBody>
      </p:sp>
      <p:pic>
        <p:nvPicPr>
          <p:cNvPr id="7" name="Picture 6">
            <a:extLst>
              <a:ext uri="{FF2B5EF4-FFF2-40B4-BE49-F238E27FC236}">
                <a16:creationId xmlns:a16="http://schemas.microsoft.com/office/drawing/2014/main" id="{E0CB5E23-41F9-474C-BCDE-A7574A8846EB}"/>
              </a:ext>
            </a:extLst>
          </p:cNvPr>
          <p:cNvPicPr>
            <a:picLocks noChangeAspect="1"/>
          </p:cNvPicPr>
          <p:nvPr/>
        </p:nvPicPr>
        <p:blipFill>
          <a:blip r:embed="rId2"/>
          <a:stretch>
            <a:fillRect/>
          </a:stretch>
        </p:blipFill>
        <p:spPr>
          <a:xfrm>
            <a:off x="338715" y="1433224"/>
            <a:ext cx="8466569" cy="4713051"/>
          </a:xfrm>
          <a:prstGeom prst="rect">
            <a:avLst/>
          </a:prstGeom>
        </p:spPr>
      </p:pic>
    </p:spTree>
    <p:extLst>
      <p:ext uri="{BB962C8B-B14F-4D97-AF65-F5344CB8AC3E}">
        <p14:creationId xmlns:p14="http://schemas.microsoft.com/office/powerpoint/2010/main" val="7838787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4D5EE-FA23-449E-8ADB-8AD8F4C51818}"/>
              </a:ext>
            </a:extLst>
          </p:cNvPr>
          <p:cNvSpPr>
            <a:spLocks noGrp="1"/>
          </p:cNvSpPr>
          <p:nvPr>
            <p:ph type="title"/>
          </p:nvPr>
        </p:nvSpPr>
        <p:spPr/>
        <p:txBody>
          <a:bodyPr/>
          <a:lstStyle/>
          <a:p>
            <a:r>
              <a:rPr lang="en-IN" dirty="0"/>
              <a:t>Accessing Composite Types</a:t>
            </a:r>
          </a:p>
        </p:txBody>
      </p:sp>
      <p:pic>
        <p:nvPicPr>
          <p:cNvPr id="5" name="Picture 4">
            <a:extLst>
              <a:ext uri="{FF2B5EF4-FFF2-40B4-BE49-F238E27FC236}">
                <a16:creationId xmlns:a16="http://schemas.microsoft.com/office/drawing/2014/main" id="{B44A3A68-01DF-4E61-818C-8CCE641AE915}"/>
              </a:ext>
            </a:extLst>
          </p:cNvPr>
          <p:cNvPicPr>
            <a:picLocks noChangeAspect="1"/>
          </p:cNvPicPr>
          <p:nvPr/>
        </p:nvPicPr>
        <p:blipFill>
          <a:blip r:embed="rId2"/>
          <a:stretch>
            <a:fillRect/>
          </a:stretch>
        </p:blipFill>
        <p:spPr>
          <a:xfrm>
            <a:off x="124805" y="1659968"/>
            <a:ext cx="8629807" cy="3685029"/>
          </a:xfrm>
          <a:prstGeom prst="rect">
            <a:avLst/>
          </a:prstGeom>
        </p:spPr>
      </p:pic>
    </p:spTree>
    <p:extLst>
      <p:ext uri="{BB962C8B-B14F-4D97-AF65-F5344CB8AC3E}">
        <p14:creationId xmlns:p14="http://schemas.microsoft.com/office/powerpoint/2010/main" val="710729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363E71-0E8C-44B0-B9DE-8F260C749C46}"/>
              </a:ext>
            </a:extLst>
          </p:cNvPr>
          <p:cNvSpPr>
            <a:spLocks noGrp="1"/>
          </p:cNvSpPr>
          <p:nvPr>
            <p:ph sz="quarter" idx="12"/>
          </p:nvPr>
        </p:nvSpPr>
        <p:spPr/>
        <p:txBody>
          <a:bodyPr/>
          <a:lstStyle/>
          <a:p>
            <a:r>
              <a:rPr lang="en-US" dirty="0"/>
              <a:t>int4range — Range of integer</a:t>
            </a:r>
          </a:p>
          <a:p>
            <a:r>
              <a:rPr lang="en-US" dirty="0"/>
              <a:t>int8range — Range of </a:t>
            </a:r>
            <a:r>
              <a:rPr lang="en-US" dirty="0" err="1"/>
              <a:t>bigint</a:t>
            </a:r>
            <a:endParaRPr lang="en-US" dirty="0"/>
          </a:p>
          <a:p>
            <a:r>
              <a:rPr lang="en-US" dirty="0" err="1"/>
              <a:t>numrange</a:t>
            </a:r>
            <a:r>
              <a:rPr lang="en-US" dirty="0"/>
              <a:t> — Range of numeric</a:t>
            </a:r>
          </a:p>
          <a:p>
            <a:r>
              <a:rPr lang="en-US" dirty="0" err="1"/>
              <a:t>tsrange</a:t>
            </a:r>
            <a:r>
              <a:rPr lang="en-US" dirty="0"/>
              <a:t> — Range of timestamp without time zone</a:t>
            </a:r>
          </a:p>
          <a:p>
            <a:r>
              <a:rPr lang="en-US" dirty="0" err="1"/>
              <a:t>tstzrange</a:t>
            </a:r>
            <a:r>
              <a:rPr lang="en-US" dirty="0"/>
              <a:t> — Range of timestamp with time zone</a:t>
            </a:r>
          </a:p>
          <a:p>
            <a:r>
              <a:rPr lang="en-US" dirty="0" err="1"/>
              <a:t>daterange</a:t>
            </a:r>
            <a:r>
              <a:rPr lang="en-US" dirty="0"/>
              <a:t> — Range of date</a:t>
            </a:r>
            <a:endParaRPr lang="en-IN" dirty="0"/>
          </a:p>
        </p:txBody>
      </p:sp>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spTree>
    <p:extLst>
      <p:ext uri="{BB962C8B-B14F-4D97-AF65-F5344CB8AC3E}">
        <p14:creationId xmlns:p14="http://schemas.microsoft.com/office/powerpoint/2010/main" val="33215777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1F052-29FC-4EA7-BB28-83B367BB6AFB}"/>
              </a:ext>
            </a:extLst>
          </p:cNvPr>
          <p:cNvSpPr>
            <a:spLocks noGrp="1"/>
          </p:cNvSpPr>
          <p:nvPr>
            <p:ph type="title"/>
          </p:nvPr>
        </p:nvSpPr>
        <p:spPr/>
        <p:txBody>
          <a:bodyPr/>
          <a:lstStyle/>
          <a:p>
            <a:r>
              <a:rPr lang="en-IN" dirty="0"/>
              <a:t>Built in Range Types</a:t>
            </a:r>
          </a:p>
        </p:txBody>
      </p:sp>
      <p:pic>
        <p:nvPicPr>
          <p:cNvPr id="7" name="Picture 6">
            <a:extLst>
              <a:ext uri="{FF2B5EF4-FFF2-40B4-BE49-F238E27FC236}">
                <a16:creationId xmlns:a16="http://schemas.microsoft.com/office/drawing/2014/main" id="{F15E2D8E-401F-4F6D-BCF8-544B7ACA89F9}"/>
              </a:ext>
            </a:extLst>
          </p:cNvPr>
          <p:cNvPicPr>
            <a:picLocks noChangeAspect="1"/>
          </p:cNvPicPr>
          <p:nvPr/>
        </p:nvPicPr>
        <p:blipFill>
          <a:blip r:embed="rId2"/>
          <a:stretch>
            <a:fillRect/>
          </a:stretch>
        </p:blipFill>
        <p:spPr>
          <a:xfrm>
            <a:off x="461035" y="1415374"/>
            <a:ext cx="8357009" cy="4429245"/>
          </a:xfrm>
          <a:prstGeom prst="rect">
            <a:avLst/>
          </a:prstGeom>
        </p:spPr>
      </p:pic>
    </p:spTree>
    <p:extLst>
      <p:ext uri="{BB962C8B-B14F-4D97-AF65-F5344CB8AC3E}">
        <p14:creationId xmlns:p14="http://schemas.microsoft.com/office/powerpoint/2010/main" val="18492054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Document: A set of data on which your full-text search will take place is called Document. </a:t>
            </a:r>
          </a:p>
          <a:p>
            <a:r>
              <a:rPr lang="en-US" dirty="0"/>
              <a:t>In PostgreSQL, you can create a document using either a single column or multiple columns or even using multiple tables.</a:t>
            </a:r>
          </a:p>
          <a:p>
            <a:r>
              <a:rPr lang="en-US" dirty="0"/>
              <a:t>Lexemes: The PostgreSQL document during processing is parsed into multiple tokens, which consist of words, sentences, etc. of the text present in the document. </a:t>
            </a:r>
          </a:p>
          <a:p>
            <a:r>
              <a:rPr lang="en-US" dirty="0"/>
              <a:t>These tokens are modified to form more meaningful entities called lexemes.</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3621882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6FE93B-4474-3003-11CE-F38898FC0C66}"/>
              </a:ext>
            </a:extLst>
          </p:cNvPr>
          <p:cNvSpPr>
            <a:spLocks noGrp="1"/>
          </p:cNvSpPr>
          <p:nvPr>
            <p:ph sz="quarter" idx="12"/>
          </p:nvPr>
        </p:nvSpPr>
        <p:spPr/>
        <p:txBody>
          <a:bodyPr>
            <a:normAutofit/>
          </a:bodyPr>
          <a:lstStyle/>
          <a:p>
            <a:r>
              <a:rPr lang="en-US" dirty="0"/>
              <a:t>Dictionaries: The conversion of Tokens into Lexemes is done using dictionaries. </a:t>
            </a:r>
          </a:p>
          <a:p>
            <a:r>
              <a:rPr lang="en-US" dirty="0"/>
              <a:t>PostgreSQL offers both options of either using the built-in dictionaries or creating your own dictionaries.</a:t>
            </a:r>
          </a:p>
          <a:p>
            <a:r>
              <a:rPr lang="en-US" dirty="0"/>
              <a:t>These dictionaries are responsible to determine which stop words are not important and whether differently derived words have the same base language.</a:t>
            </a:r>
          </a:p>
          <a:p>
            <a:endParaRPr lang="en-IN" dirty="0"/>
          </a:p>
        </p:txBody>
      </p:sp>
      <p:sp>
        <p:nvSpPr>
          <p:cNvPr id="3" name="Title 2">
            <a:extLst>
              <a:ext uri="{FF2B5EF4-FFF2-40B4-BE49-F238E27FC236}">
                <a16:creationId xmlns:a16="http://schemas.microsoft.com/office/drawing/2014/main" id="{25BC7A38-5859-E851-DF33-39CC9A03FE3A}"/>
              </a:ext>
            </a:extLst>
          </p:cNvPr>
          <p:cNvSpPr>
            <a:spLocks noGrp="1"/>
          </p:cNvSpPr>
          <p:nvPr>
            <p:ph type="title"/>
          </p:nvPr>
        </p:nvSpPr>
        <p:spPr/>
        <p:txBody>
          <a:bodyPr/>
          <a:lstStyle/>
          <a:p>
            <a:r>
              <a:rPr lang="en-US" dirty="0"/>
              <a:t>PostgreSQL Full Text Search Entities</a:t>
            </a:r>
            <a:endParaRPr lang="en-IN" dirty="0"/>
          </a:p>
        </p:txBody>
      </p:sp>
    </p:spTree>
    <p:extLst>
      <p:ext uri="{BB962C8B-B14F-4D97-AF65-F5344CB8AC3E}">
        <p14:creationId xmlns:p14="http://schemas.microsoft.com/office/powerpoint/2010/main" val="12646469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To create a vector for a sentence, you can use the </a:t>
            </a:r>
            <a:r>
              <a:rPr lang="en-US" dirty="0" err="1"/>
              <a:t>to_tsvector</a:t>
            </a:r>
            <a:r>
              <a:rPr lang="en-US" dirty="0"/>
              <a:t> function as follows:</a:t>
            </a:r>
          </a:p>
          <a:p>
            <a:r>
              <a:rPr lang="en-US" dirty="0"/>
              <a:t>SELECT </a:t>
            </a:r>
            <a:r>
              <a:rPr lang="en-US" dirty="0" err="1"/>
              <a:t>to_tsvector</a:t>
            </a:r>
            <a:r>
              <a:rPr lang="en-US" dirty="0"/>
              <a:t>('The quick brown fox jumped over the lazy dog.’);</a:t>
            </a:r>
          </a:p>
          <a:p>
            <a:r>
              <a:rPr lang="en-IN" b="0" i="0" dirty="0" err="1">
                <a:solidFill>
                  <a:srgbClr val="212529"/>
                </a:solidFill>
                <a:effectLst/>
                <a:latin typeface="SFMono-Regular"/>
              </a:rPr>
              <a:t>to_tsvector</a:t>
            </a:r>
            <a:r>
              <a:rPr lang="en-IN" b="0" i="0" dirty="0">
                <a:solidFill>
                  <a:srgbClr val="212529"/>
                </a:solidFill>
                <a:effectLst/>
                <a:latin typeface="SFMono-Regular"/>
              </a:rPr>
              <a:t> -----'brown':3 'dog':9 'fox':4 'jump':5 'lazi':8 'quick':2</a:t>
            </a:r>
            <a:endParaRPr lang="en-US" dirty="0"/>
          </a:p>
          <a:p>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to_tsvector</a:t>
            </a:r>
            <a:endParaRPr lang="en-IN" dirty="0"/>
          </a:p>
        </p:txBody>
      </p:sp>
    </p:spTree>
    <p:extLst>
      <p:ext uri="{BB962C8B-B14F-4D97-AF65-F5344CB8AC3E}">
        <p14:creationId xmlns:p14="http://schemas.microsoft.com/office/powerpoint/2010/main" val="675963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8FBCF9-1DA3-4BCE-AA63-C19ED646D225}"/>
              </a:ext>
            </a:extLst>
          </p:cNvPr>
          <p:cNvSpPr>
            <a:spLocks noGrp="1"/>
          </p:cNvSpPr>
          <p:nvPr>
            <p:ph sz="quarter" idx="12"/>
          </p:nvPr>
        </p:nvSpPr>
        <p:spPr/>
        <p:txBody>
          <a:bodyPr/>
          <a:lstStyle/>
          <a:p>
            <a:r>
              <a:rPr lang="en-US" dirty="0"/>
              <a:t>Download PostgreSQL Installer for Windows</a:t>
            </a:r>
          </a:p>
          <a:p>
            <a:r>
              <a:rPr lang="en-US" dirty="0"/>
              <a:t>Install PostgreSQL on Window step by step.</a:t>
            </a:r>
          </a:p>
          <a:p>
            <a:r>
              <a:rPr lang="en-US" dirty="0"/>
              <a:t>Verify the Installation</a:t>
            </a:r>
          </a:p>
          <a:p>
            <a:endParaRPr lang="en-IN" dirty="0"/>
          </a:p>
        </p:txBody>
      </p:sp>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Tree>
    <p:extLst>
      <p:ext uri="{BB962C8B-B14F-4D97-AF65-F5344CB8AC3E}">
        <p14:creationId xmlns:p14="http://schemas.microsoft.com/office/powerpoint/2010/main" val="1989974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8D899-9ABE-E80B-3420-94039208A7E4}"/>
              </a:ext>
            </a:extLst>
          </p:cNvPr>
          <p:cNvSpPr>
            <a:spLocks noGrp="1"/>
          </p:cNvSpPr>
          <p:nvPr>
            <p:ph sz="quarter" idx="12"/>
          </p:nvPr>
        </p:nvSpPr>
        <p:spPr/>
        <p:txBody>
          <a:bodyPr/>
          <a:lstStyle/>
          <a:p>
            <a:r>
              <a:rPr lang="en-US" dirty="0"/>
              <a:t>This function accepts a list of words that would be checked against the normalized vector created with the </a:t>
            </a:r>
            <a:r>
              <a:rPr lang="en-US" dirty="0" err="1"/>
              <a:t>to_tsvector</a:t>
            </a:r>
            <a:r>
              <a:rPr lang="en-US" dirty="0"/>
              <a:t>() function. </a:t>
            </a:r>
          </a:p>
          <a:p>
            <a:r>
              <a:rPr lang="en-US" dirty="0"/>
              <a:t>You can use the following Postgres functions to convert text fields to </a:t>
            </a:r>
            <a:r>
              <a:rPr lang="en-US" dirty="0" err="1"/>
              <a:t>tsquery</a:t>
            </a:r>
            <a:r>
              <a:rPr lang="en-US" dirty="0"/>
              <a:t> values such as </a:t>
            </a:r>
            <a:r>
              <a:rPr lang="en-US" dirty="0" err="1"/>
              <a:t>to_tsquery</a:t>
            </a:r>
            <a:r>
              <a:rPr lang="en-US" dirty="0"/>
              <a:t>, </a:t>
            </a:r>
            <a:r>
              <a:rPr lang="en-US" dirty="0" err="1"/>
              <a:t>plainto_tsquery</a:t>
            </a:r>
            <a:r>
              <a:rPr lang="en-US" dirty="0"/>
              <a:t>, and </a:t>
            </a:r>
            <a:r>
              <a:rPr lang="en-US" dirty="0" err="1"/>
              <a:t>phraseto_tsquery</a:t>
            </a:r>
            <a:r>
              <a:rPr lang="en-US" dirty="0"/>
              <a:t>.</a:t>
            </a:r>
          </a:p>
          <a:p>
            <a:endParaRPr lang="en-US" dirty="0"/>
          </a:p>
          <a:p>
            <a:r>
              <a:rPr lang="en-US" dirty="0"/>
              <a:t>SELECT </a:t>
            </a:r>
            <a:r>
              <a:rPr lang="en-US" dirty="0" err="1"/>
              <a:t>to_tsquery</a:t>
            </a:r>
            <a:r>
              <a:rPr lang="en-US" dirty="0"/>
              <a:t>('The quick brown fox jumped over the lazy dog')</a:t>
            </a:r>
            <a:endParaRPr lang="en-IN" dirty="0"/>
          </a:p>
        </p:txBody>
      </p:sp>
      <p:sp>
        <p:nvSpPr>
          <p:cNvPr id="3" name="Title 2">
            <a:extLst>
              <a:ext uri="{FF2B5EF4-FFF2-40B4-BE49-F238E27FC236}">
                <a16:creationId xmlns:a16="http://schemas.microsoft.com/office/drawing/2014/main" id="{6C910F5C-C845-5D4A-4F3E-B52029CEBC48}"/>
              </a:ext>
            </a:extLst>
          </p:cNvPr>
          <p:cNvSpPr>
            <a:spLocks noGrp="1"/>
          </p:cNvSpPr>
          <p:nvPr>
            <p:ph type="title"/>
          </p:nvPr>
        </p:nvSpPr>
        <p:spPr/>
        <p:txBody>
          <a:bodyPr/>
          <a:lstStyle/>
          <a:p>
            <a:r>
              <a:rPr lang="en-IN" dirty="0" err="1"/>
              <a:t>to_tsquery</a:t>
            </a:r>
            <a:endParaRPr lang="en-IN" dirty="0"/>
          </a:p>
        </p:txBody>
      </p:sp>
    </p:spTree>
    <p:extLst>
      <p:ext uri="{BB962C8B-B14F-4D97-AF65-F5344CB8AC3E}">
        <p14:creationId xmlns:p14="http://schemas.microsoft.com/office/powerpoint/2010/main" val="3764766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F81C55-1BE0-DA66-0740-75B4D6790A20}"/>
              </a:ext>
            </a:extLst>
          </p:cNvPr>
          <p:cNvSpPr>
            <a:spLocks noGrp="1"/>
          </p:cNvSpPr>
          <p:nvPr>
            <p:ph sz="quarter" idx="12"/>
          </p:nvPr>
        </p:nvSpPr>
        <p:spPr/>
        <p:txBody>
          <a:bodyPr/>
          <a:lstStyle/>
          <a:p>
            <a:r>
              <a:rPr lang="en-US" dirty="0"/>
              <a:t>After creating </a:t>
            </a:r>
            <a:r>
              <a:rPr lang="en-US" dirty="0" err="1"/>
              <a:t>tsvector</a:t>
            </a:r>
            <a:r>
              <a:rPr lang="en-US" dirty="0"/>
              <a:t> from your text data and </a:t>
            </a:r>
            <a:r>
              <a:rPr lang="en-US" dirty="0" err="1"/>
              <a:t>tsquery</a:t>
            </a:r>
            <a:r>
              <a:rPr lang="en-US" dirty="0"/>
              <a:t> from your search terms, you can further perform a full-text search using the @@ operator.</a:t>
            </a:r>
          </a:p>
          <a:p>
            <a:r>
              <a:rPr lang="en-US" dirty="0"/>
              <a:t>@@ operator checks if </a:t>
            </a:r>
            <a:r>
              <a:rPr lang="en-US" dirty="0" err="1"/>
              <a:t>tsquery</a:t>
            </a:r>
            <a:r>
              <a:rPr lang="en-US" dirty="0"/>
              <a:t> matches </a:t>
            </a:r>
            <a:r>
              <a:rPr lang="en-US" dirty="0" err="1"/>
              <a:t>tsvector</a:t>
            </a:r>
            <a:r>
              <a:rPr lang="en-US" dirty="0"/>
              <a:t>. </a:t>
            </a:r>
          </a:p>
          <a:p>
            <a:r>
              <a:rPr lang="en-US" dirty="0"/>
              <a:t>For instance, if the word to be queried is “fox” for the above-mentioned example, then:</a:t>
            </a:r>
          </a:p>
          <a:p>
            <a:r>
              <a:rPr lang="en-US" dirty="0"/>
              <a:t>SELECT </a:t>
            </a:r>
            <a:r>
              <a:rPr lang="en-US" dirty="0" err="1"/>
              <a:t>to_tsvector</a:t>
            </a:r>
            <a:r>
              <a:rPr lang="en-US" dirty="0"/>
              <a:t>('The quick brown fox jumped over the lazy dog') @@ </a:t>
            </a:r>
            <a:r>
              <a:rPr lang="en-US" dirty="0" err="1"/>
              <a:t>to_tsquery</a:t>
            </a:r>
            <a:r>
              <a:rPr lang="en-US" dirty="0"/>
              <a:t>('fox’);</a:t>
            </a:r>
          </a:p>
          <a:p>
            <a:endParaRPr lang="en-US" dirty="0"/>
          </a:p>
          <a:p>
            <a:r>
              <a:rPr lang="en-US" dirty="0"/>
              <a:t>Refer courses table </a:t>
            </a:r>
            <a:r>
              <a:rPr lang="en-US"/>
              <a:t>in queries.txt</a:t>
            </a:r>
            <a:endParaRPr lang="en-IN" dirty="0"/>
          </a:p>
        </p:txBody>
      </p:sp>
      <p:sp>
        <p:nvSpPr>
          <p:cNvPr id="3" name="Title 2">
            <a:extLst>
              <a:ext uri="{FF2B5EF4-FFF2-40B4-BE49-F238E27FC236}">
                <a16:creationId xmlns:a16="http://schemas.microsoft.com/office/drawing/2014/main" id="{7768D806-61E2-61B3-87C2-A5E9ABC1633B}"/>
              </a:ext>
            </a:extLst>
          </p:cNvPr>
          <p:cNvSpPr>
            <a:spLocks noGrp="1"/>
          </p:cNvSpPr>
          <p:nvPr>
            <p:ph type="title"/>
          </p:nvPr>
        </p:nvSpPr>
        <p:spPr/>
        <p:txBody>
          <a:bodyPr/>
          <a:lstStyle/>
          <a:p>
            <a:r>
              <a:rPr lang="en-IN" dirty="0"/>
              <a:t>Searching</a:t>
            </a:r>
          </a:p>
        </p:txBody>
      </p:sp>
    </p:spTree>
    <p:extLst>
      <p:ext uri="{BB962C8B-B14F-4D97-AF65-F5344CB8AC3E}">
        <p14:creationId xmlns:p14="http://schemas.microsoft.com/office/powerpoint/2010/main" val="3620034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556D21-8F04-424E-AECC-E039130530EB}"/>
              </a:ext>
            </a:extLst>
          </p:cNvPr>
          <p:cNvSpPr>
            <a:spLocks noGrp="1"/>
          </p:cNvSpPr>
          <p:nvPr>
            <p:ph sz="quarter" idx="12"/>
          </p:nvPr>
        </p:nvSpPr>
        <p:spPr/>
        <p:txBody>
          <a:bodyPr/>
          <a:lstStyle/>
          <a:p>
            <a:r>
              <a:rPr lang="en-IN" dirty="0"/>
              <a:t>Creating a New Table</a:t>
            </a:r>
          </a:p>
          <a:p>
            <a:pPr marL="225425" lvl="1" indent="0">
              <a:buNone/>
            </a:pPr>
            <a:r>
              <a:rPr lang="en-US" dirty="0"/>
              <a:t>CREATE TABLE weather (</a:t>
            </a:r>
          </a:p>
          <a:p>
            <a:pPr marL="225425" lvl="1" indent="0">
              <a:buNone/>
            </a:pPr>
            <a:r>
              <a:rPr lang="en-US" dirty="0"/>
              <a:t>city varchar(80),</a:t>
            </a:r>
          </a:p>
          <a:p>
            <a:pPr marL="225425" lvl="1" indent="0">
              <a:buNone/>
            </a:pPr>
            <a:r>
              <a:rPr lang="en-US" dirty="0" err="1"/>
              <a:t>temp_lo</a:t>
            </a:r>
            <a:r>
              <a:rPr lang="en-US" dirty="0"/>
              <a:t> int, -- low temperature</a:t>
            </a:r>
          </a:p>
          <a:p>
            <a:pPr marL="225425" lvl="1" indent="0">
              <a:buNone/>
            </a:pPr>
            <a:r>
              <a:rPr lang="en-US" dirty="0" err="1"/>
              <a:t>temp_hi</a:t>
            </a:r>
            <a:r>
              <a:rPr lang="en-US" dirty="0"/>
              <a:t> int, -- high temperature</a:t>
            </a:r>
          </a:p>
          <a:p>
            <a:pPr marL="225425" lvl="1" indent="0">
              <a:buNone/>
            </a:pPr>
            <a:r>
              <a:rPr lang="en-US" dirty="0" err="1"/>
              <a:t>prcp</a:t>
            </a:r>
            <a:r>
              <a:rPr lang="en-US" dirty="0"/>
              <a:t> real, -- precipitation</a:t>
            </a:r>
          </a:p>
          <a:p>
            <a:pPr marL="225425" lvl="1" indent="0">
              <a:buNone/>
            </a:pPr>
            <a:r>
              <a:rPr lang="en-US" dirty="0"/>
              <a:t>date </a:t>
            </a:r>
            <a:r>
              <a:rPr lang="en-US" dirty="0" err="1"/>
              <a:t>date</a:t>
            </a:r>
            <a:endParaRPr lang="en-US" dirty="0"/>
          </a:p>
          <a:p>
            <a:pPr marL="225425" lvl="1" indent="0">
              <a:buNone/>
            </a:pPr>
            <a:r>
              <a:rPr lang="en-US" dirty="0"/>
              <a:t>);</a:t>
            </a:r>
            <a:endParaRPr lang="en-IN" dirty="0"/>
          </a:p>
        </p:txBody>
      </p:sp>
      <p:sp>
        <p:nvSpPr>
          <p:cNvPr id="3" name="Title 2">
            <a:extLst>
              <a:ext uri="{FF2B5EF4-FFF2-40B4-BE49-F238E27FC236}">
                <a16:creationId xmlns:a16="http://schemas.microsoft.com/office/drawing/2014/main" id="{F670A925-4258-4AE9-A13B-330ADBCE82D7}"/>
              </a:ext>
            </a:extLst>
          </p:cNvPr>
          <p:cNvSpPr>
            <a:spLocks noGrp="1"/>
          </p:cNvSpPr>
          <p:nvPr>
            <p:ph type="title"/>
          </p:nvPr>
        </p:nvSpPr>
        <p:spPr/>
        <p:txBody>
          <a:bodyPr/>
          <a:lstStyle/>
          <a:p>
            <a:r>
              <a:rPr lang="en-IN" dirty="0"/>
              <a:t>The SQL Language</a:t>
            </a:r>
          </a:p>
        </p:txBody>
      </p:sp>
    </p:spTree>
    <p:extLst>
      <p:ext uri="{BB962C8B-B14F-4D97-AF65-F5344CB8AC3E}">
        <p14:creationId xmlns:p14="http://schemas.microsoft.com/office/powerpoint/2010/main" val="4957078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2B0008-C074-4820-BDF9-8C7C715AD740}"/>
              </a:ext>
            </a:extLst>
          </p:cNvPr>
          <p:cNvSpPr>
            <a:spLocks noGrp="1"/>
          </p:cNvSpPr>
          <p:nvPr>
            <p:ph sz="quarter" idx="12"/>
          </p:nvPr>
        </p:nvSpPr>
        <p:spPr/>
        <p:txBody>
          <a:bodyPr/>
          <a:lstStyle/>
          <a:p>
            <a:r>
              <a:rPr lang="en-US" dirty="0"/>
              <a:t>The INSERT statement is used to populate a table with rows:</a:t>
            </a:r>
          </a:p>
          <a:p>
            <a:r>
              <a:rPr lang="en-US" dirty="0"/>
              <a:t>INSERT INTO weather VALUES ('San Francisco', 46, 50, 0.25, '1994-11-27');</a:t>
            </a:r>
          </a:p>
          <a:p>
            <a:r>
              <a:rPr lang="en-US" dirty="0"/>
              <a:t>Note that all data types use rather obvious input formats. </a:t>
            </a:r>
          </a:p>
          <a:p>
            <a:r>
              <a:rPr lang="en-US" dirty="0"/>
              <a:t>Constants that are not simple numeric values usually must be surrounded by single quotes ('), as in the example</a:t>
            </a:r>
            <a:endParaRPr lang="en-IN" dirty="0"/>
          </a:p>
        </p:txBody>
      </p:sp>
      <p:sp>
        <p:nvSpPr>
          <p:cNvPr id="3" name="Title 2">
            <a:extLst>
              <a:ext uri="{FF2B5EF4-FFF2-40B4-BE49-F238E27FC236}">
                <a16:creationId xmlns:a16="http://schemas.microsoft.com/office/drawing/2014/main" id="{E21B38C3-0164-4DCC-A597-B041770C0BD2}"/>
              </a:ext>
            </a:extLst>
          </p:cNvPr>
          <p:cNvSpPr>
            <a:spLocks noGrp="1"/>
          </p:cNvSpPr>
          <p:nvPr>
            <p:ph type="title"/>
          </p:nvPr>
        </p:nvSpPr>
        <p:spPr/>
        <p:txBody>
          <a:bodyPr/>
          <a:lstStyle/>
          <a:p>
            <a:r>
              <a:rPr lang="en-US" dirty="0"/>
              <a:t>Populating a Table With Rows</a:t>
            </a:r>
            <a:endParaRPr lang="en-IN" dirty="0"/>
          </a:p>
        </p:txBody>
      </p:sp>
    </p:spTree>
    <p:extLst>
      <p:ext uri="{BB962C8B-B14F-4D97-AF65-F5344CB8AC3E}">
        <p14:creationId xmlns:p14="http://schemas.microsoft.com/office/powerpoint/2010/main" val="6806280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
        <p:nvSpPr>
          <p:cNvPr id="5" name="Content Placeholder 4">
            <a:extLst>
              <a:ext uri="{FF2B5EF4-FFF2-40B4-BE49-F238E27FC236}">
                <a16:creationId xmlns:a16="http://schemas.microsoft.com/office/drawing/2014/main" id="{289907D6-4E11-4BFA-A9C6-F77F84CAD079}"/>
              </a:ext>
            </a:extLst>
          </p:cNvPr>
          <p:cNvSpPr>
            <a:spLocks noGrp="1"/>
          </p:cNvSpPr>
          <p:nvPr>
            <p:ph sz="quarter" idx="12"/>
          </p:nvPr>
        </p:nvSpPr>
        <p:spPr>
          <a:xfrm>
            <a:off x="457201" y="1381125"/>
            <a:ext cx="8228012" cy="5151650"/>
          </a:xfrm>
        </p:spPr>
        <p:txBody>
          <a:bodyPr>
            <a:normAutofit fontScale="77500" lnSpcReduction="20000"/>
          </a:bodyPr>
          <a:lstStyle/>
          <a:p>
            <a:r>
              <a:rPr lang="en-US" dirty="0"/>
              <a:t>A VIEW is a pseudo table in PostgreSQL; it is not a solid table but appears as an ordinary table to select.</a:t>
            </a:r>
          </a:p>
          <a:p>
            <a:r>
              <a:rPr lang="en-US" dirty="0"/>
              <a:t> A view can also represent joined tables. </a:t>
            </a:r>
          </a:p>
          <a:p>
            <a:r>
              <a:rPr lang="en-US" dirty="0"/>
              <a:t>It can contain all rows of a table or selected rows from one or more tables.</a:t>
            </a:r>
          </a:p>
          <a:p>
            <a:r>
              <a:rPr lang="en-US" dirty="0"/>
              <a:t>A View simplifies users to perform the following aspects:</a:t>
            </a:r>
          </a:p>
          <a:p>
            <a:pPr lvl="1"/>
            <a:r>
              <a:rPr lang="en-US" dirty="0"/>
              <a:t>It structures data naturally and intuitively and makes it easy to find.</a:t>
            </a:r>
          </a:p>
          <a:p>
            <a:pPr lvl="1"/>
            <a:r>
              <a:rPr lang="en-US" dirty="0"/>
              <a:t>We can authorize permission to users over a view, which has a complete record that the users are authorized to see.</a:t>
            </a:r>
          </a:p>
          <a:p>
            <a:pPr lvl="1"/>
            <a:r>
              <a:rPr lang="en-US" dirty="0"/>
              <a:t>It restricts access to the data such that users can only see limited data instead of complete data.</a:t>
            </a:r>
          </a:p>
          <a:p>
            <a:pPr lvl="1"/>
            <a:r>
              <a:rPr lang="en-US" dirty="0"/>
              <a:t>A view provides a dependable layer, even the columns of necessary table modification.</a:t>
            </a:r>
          </a:p>
          <a:p>
            <a:pPr lvl="1"/>
            <a:r>
              <a:rPr lang="en-US" dirty="0"/>
              <a:t>It summarizes data from various tables to generate reports.</a:t>
            </a:r>
          </a:p>
          <a:p>
            <a:pPr lvl="1"/>
            <a:r>
              <a:rPr lang="en-US" dirty="0"/>
              <a:t>A view helps us to describe the difficulty of a statement as we can write a command of view based on a complex query with the help of a SELECT command.</a:t>
            </a:r>
            <a:endParaRPr lang="en-IN" dirty="0"/>
          </a:p>
        </p:txBody>
      </p:sp>
    </p:spTree>
    <p:extLst>
      <p:ext uri="{BB962C8B-B14F-4D97-AF65-F5344CB8AC3E}">
        <p14:creationId xmlns:p14="http://schemas.microsoft.com/office/powerpoint/2010/main" val="10706729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EDD14-62CC-4FFE-A492-A2410458D990}"/>
              </a:ext>
            </a:extLst>
          </p:cNvPr>
          <p:cNvSpPr>
            <a:spLocks noGrp="1"/>
          </p:cNvSpPr>
          <p:nvPr>
            <p:ph sz="quarter" idx="12"/>
          </p:nvPr>
        </p:nvSpPr>
        <p:spPr/>
        <p:txBody>
          <a:bodyPr/>
          <a:lstStyle/>
          <a:p>
            <a:pPr marL="0" indent="0">
              <a:buNone/>
            </a:pPr>
            <a:r>
              <a:rPr lang="en-US" b="1" dirty="0"/>
              <a:t>CREATE [OR REPLACE] VIEW view-name AS</a:t>
            </a:r>
          </a:p>
          <a:p>
            <a:pPr marL="0" indent="0">
              <a:buNone/>
            </a:pPr>
            <a:r>
              <a:rPr lang="en-US" b="1" dirty="0"/>
              <a:t>  SELECT column(s)</a:t>
            </a:r>
          </a:p>
          <a:p>
            <a:pPr marL="0" indent="0">
              <a:buNone/>
            </a:pPr>
            <a:r>
              <a:rPr lang="en-US" b="1" dirty="0"/>
              <a:t>  FROM table(s)</a:t>
            </a:r>
          </a:p>
          <a:p>
            <a:pPr marL="0" indent="0">
              <a:buNone/>
            </a:pPr>
            <a:r>
              <a:rPr lang="en-US" b="1" dirty="0"/>
              <a:t>  [WHERE condition(s)];</a:t>
            </a:r>
          </a:p>
          <a:p>
            <a:pPr marL="0" indent="0">
              <a:buNone/>
            </a:pPr>
            <a:r>
              <a:rPr lang="en-US" b="1" dirty="0">
                <a:solidFill>
                  <a:srgbClr val="FF0000"/>
                </a:solidFill>
              </a:rPr>
              <a:t>CREATE VIEW </a:t>
            </a:r>
            <a:r>
              <a:rPr lang="en-US" b="1" dirty="0" err="1">
                <a:solidFill>
                  <a:srgbClr val="FF0000"/>
                </a:solidFill>
              </a:rPr>
              <a:t>Price_View</a:t>
            </a:r>
            <a:r>
              <a:rPr lang="en-US" b="1" dirty="0">
                <a:solidFill>
                  <a:srgbClr val="FF0000"/>
                </a:solidFill>
              </a:rPr>
              <a:t> AS</a:t>
            </a:r>
          </a:p>
          <a:p>
            <a:pPr marL="0" indent="0">
              <a:buNone/>
            </a:pPr>
            <a:r>
              <a:rPr lang="en-US" b="1" dirty="0">
                <a:solidFill>
                  <a:srgbClr val="FF0000"/>
                </a:solidFill>
              </a:rPr>
              <a:t>  SELECT id, price</a:t>
            </a:r>
          </a:p>
          <a:p>
            <a:pPr marL="0" indent="0">
              <a:buNone/>
            </a:pPr>
            <a:r>
              <a:rPr lang="en-US" b="1" dirty="0">
                <a:solidFill>
                  <a:srgbClr val="FF0000"/>
                </a:solidFill>
              </a:rPr>
              <a:t>  FROM Price</a:t>
            </a:r>
          </a:p>
          <a:p>
            <a:pPr marL="0" indent="0">
              <a:buNone/>
            </a:pPr>
            <a:r>
              <a:rPr lang="en-US" b="1" dirty="0">
                <a:solidFill>
                  <a:srgbClr val="FF0000"/>
                </a:solidFill>
              </a:rPr>
              <a:t>  WHERE price &gt; 200;</a:t>
            </a:r>
            <a:endParaRPr lang="en-IN" b="1" dirty="0">
              <a:solidFill>
                <a:srgbClr val="FF0000"/>
              </a:solidFill>
            </a:endParaRPr>
          </a:p>
        </p:txBody>
      </p:sp>
      <p:sp>
        <p:nvSpPr>
          <p:cNvPr id="3" name="Title 2">
            <a:extLst>
              <a:ext uri="{FF2B5EF4-FFF2-40B4-BE49-F238E27FC236}">
                <a16:creationId xmlns:a16="http://schemas.microsoft.com/office/drawing/2014/main" id="{D76C8019-46D4-4EC4-BE6F-548451F45BFB}"/>
              </a:ext>
            </a:extLst>
          </p:cNvPr>
          <p:cNvSpPr>
            <a:spLocks noGrp="1"/>
          </p:cNvSpPr>
          <p:nvPr>
            <p:ph type="title"/>
          </p:nvPr>
        </p:nvSpPr>
        <p:spPr/>
        <p:txBody>
          <a:bodyPr/>
          <a:lstStyle/>
          <a:p>
            <a:r>
              <a:rPr lang="en-IN" dirty="0"/>
              <a:t>Views</a:t>
            </a:r>
          </a:p>
        </p:txBody>
      </p:sp>
    </p:spTree>
    <p:extLst>
      <p:ext uri="{BB962C8B-B14F-4D97-AF65-F5344CB8AC3E}">
        <p14:creationId xmlns:p14="http://schemas.microsoft.com/office/powerpoint/2010/main" val="19708138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FB042F-75AD-4316-903B-D04D1016088A}"/>
              </a:ext>
            </a:extLst>
          </p:cNvPr>
          <p:cNvSpPr>
            <a:spLocks noGrp="1"/>
          </p:cNvSpPr>
          <p:nvPr>
            <p:ph sz="quarter" idx="12"/>
          </p:nvPr>
        </p:nvSpPr>
        <p:spPr/>
        <p:txBody>
          <a:bodyPr/>
          <a:lstStyle/>
          <a:p>
            <a:r>
              <a:rPr lang="en-IN" dirty="0"/>
              <a:t>\! </a:t>
            </a:r>
            <a:r>
              <a:rPr lang="en-IN" dirty="0" err="1"/>
              <a:t>cls</a:t>
            </a:r>
            <a:endParaRPr lang="en-IN" dirty="0"/>
          </a:p>
        </p:txBody>
      </p:sp>
      <p:sp>
        <p:nvSpPr>
          <p:cNvPr id="3" name="Title 2">
            <a:extLst>
              <a:ext uri="{FF2B5EF4-FFF2-40B4-BE49-F238E27FC236}">
                <a16:creationId xmlns:a16="http://schemas.microsoft.com/office/drawing/2014/main" id="{072A8A7E-9E10-490E-ABE7-6D64B0BDAEDA}"/>
              </a:ext>
            </a:extLst>
          </p:cNvPr>
          <p:cNvSpPr>
            <a:spLocks noGrp="1"/>
          </p:cNvSpPr>
          <p:nvPr>
            <p:ph type="title"/>
          </p:nvPr>
        </p:nvSpPr>
        <p:spPr/>
        <p:txBody>
          <a:bodyPr/>
          <a:lstStyle/>
          <a:p>
            <a:r>
              <a:rPr lang="en-IN" dirty="0"/>
              <a:t>Clear the screen</a:t>
            </a:r>
          </a:p>
        </p:txBody>
      </p:sp>
    </p:spTree>
    <p:extLst>
      <p:ext uri="{BB962C8B-B14F-4D97-AF65-F5344CB8AC3E}">
        <p14:creationId xmlns:p14="http://schemas.microsoft.com/office/powerpoint/2010/main" val="29914138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EBB4A-547A-409D-8253-57E1E4137215}"/>
              </a:ext>
            </a:extLst>
          </p:cNvPr>
          <p:cNvSpPr>
            <a:spLocks noGrp="1"/>
          </p:cNvSpPr>
          <p:nvPr>
            <p:ph type="title"/>
          </p:nvPr>
        </p:nvSpPr>
        <p:spPr/>
        <p:txBody>
          <a:bodyPr/>
          <a:lstStyle/>
          <a:p>
            <a:r>
              <a:rPr lang="en-IN" dirty="0"/>
              <a:t>Explain and </a:t>
            </a:r>
            <a:r>
              <a:rPr lang="en-IN" dirty="0" err="1"/>
              <a:t>Analyze</a:t>
            </a:r>
            <a:endParaRPr lang="en-IN" dirty="0"/>
          </a:p>
        </p:txBody>
      </p:sp>
      <p:pic>
        <p:nvPicPr>
          <p:cNvPr id="5" name="Picture 4">
            <a:extLst>
              <a:ext uri="{FF2B5EF4-FFF2-40B4-BE49-F238E27FC236}">
                <a16:creationId xmlns:a16="http://schemas.microsoft.com/office/drawing/2014/main" id="{52AD1218-CE43-45CA-A3D0-350C47BE1D13}"/>
              </a:ext>
            </a:extLst>
          </p:cNvPr>
          <p:cNvPicPr>
            <a:picLocks noChangeAspect="1"/>
          </p:cNvPicPr>
          <p:nvPr/>
        </p:nvPicPr>
        <p:blipFill rotWithShape="1">
          <a:blip r:embed="rId2"/>
          <a:srcRect t="2945" b="5601"/>
          <a:stretch/>
        </p:blipFill>
        <p:spPr>
          <a:xfrm>
            <a:off x="0" y="1564849"/>
            <a:ext cx="9144000" cy="4703975"/>
          </a:xfrm>
          <a:prstGeom prst="rect">
            <a:avLst/>
          </a:prstGeom>
        </p:spPr>
      </p:pic>
    </p:spTree>
    <p:extLst>
      <p:ext uri="{BB962C8B-B14F-4D97-AF65-F5344CB8AC3E}">
        <p14:creationId xmlns:p14="http://schemas.microsoft.com/office/powerpoint/2010/main" val="1248527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B6C0EB-E024-44EE-932D-7B55EF43AFD3}"/>
              </a:ext>
            </a:extLst>
          </p:cNvPr>
          <p:cNvSpPr>
            <a:spLocks noGrp="1"/>
          </p:cNvSpPr>
          <p:nvPr>
            <p:ph type="title"/>
          </p:nvPr>
        </p:nvSpPr>
        <p:spPr/>
        <p:txBody>
          <a:bodyPr/>
          <a:lstStyle/>
          <a:p>
            <a:r>
              <a:rPr lang="en-IN" dirty="0"/>
              <a:t>Materialized View</a:t>
            </a:r>
          </a:p>
        </p:txBody>
      </p:sp>
      <p:pic>
        <p:nvPicPr>
          <p:cNvPr id="5" name="Picture 4">
            <a:extLst>
              <a:ext uri="{FF2B5EF4-FFF2-40B4-BE49-F238E27FC236}">
                <a16:creationId xmlns:a16="http://schemas.microsoft.com/office/drawing/2014/main" id="{1C7E8953-602C-4B13-B5F7-21340554BAA8}"/>
              </a:ext>
            </a:extLst>
          </p:cNvPr>
          <p:cNvPicPr>
            <a:picLocks noChangeAspect="1"/>
          </p:cNvPicPr>
          <p:nvPr/>
        </p:nvPicPr>
        <p:blipFill rotWithShape="1">
          <a:blip r:embed="rId2"/>
          <a:srcRect t="2944" r="1455" b="4685"/>
          <a:stretch/>
        </p:blipFill>
        <p:spPr>
          <a:xfrm>
            <a:off x="66533" y="1461155"/>
            <a:ext cx="9010933" cy="4751109"/>
          </a:xfrm>
          <a:prstGeom prst="rect">
            <a:avLst/>
          </a:prstGeom>
        </p:spPr>
      </p:pic>
    </p:spTree>
    <p:extLst>
      <p:ext uri="{BB962C8B-B14F-4D97-AF65-F5344CB8AC3E}">
        <p14:creationId xmlns:p14="http://schemas.microsoft.com/office/powerpoint/2010/main" val="35534775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05A56-43FF-4A8F-8E8C-D3496732B5A9}"/>
              </a:ext>
            </a:extLst>
          </p:cNvPr>
          <p:cNvSpPr>
            <a:spLocks noGrp="1"/>
          </p:cNvSpPr>
          <p:nvPr>
            <p:ph type="title"/>
          </p:nvPr>
        </p:nvSpPr>
        <p:spPr/>
        <p:txBody>
          <a:bodyPr/>
          <a:lstStyle/>
          <a:p>
            <a:r>
              <a:rPr lang="en-IN" dirty="0"/>
              <a:t>Refreshing a MATERIALIZED VIEW</a:t>
            </a:r>
          </a:p>
        </p:txBody>
      </p:sp>
      <p:pic>
        <p:nvPicPr>
          <p:cNvPr id="5" name="Picture 4">
            <a:extLst>
              <a:ext uri="{FF2B5EF4-FFF2-40B4-BE49-F238E27FC236}">
                <a16:creationId xmlns:a16="http://schemas.microsoft.com/office/drawing/2014/main" id="{BCD7B267-C7ED-4409-B4B7-CD8CECE297CE}"/>
              </a:ext>
            </a:extLst>
          </p:cNvPr>
          <p:cNvPicPr>
            <a:picLocks noChangeAspect="1"/>
          </p:cNvPicPr>
          <p:nvPr/>
        </p:nvPicPr>
        <p:blipFill rotWithShape="1">
          <a:blip r:embed="rId2"/>
          <a:srcRect b="79095"/>
          <a:stretch/>
        </p:blipFill>
        <p:spPr>
          <a:xfrm>
            <a:off x="-8335" y="1567389"/>
            <a:ext cx="9144000" cy="1204091"/>
          </a:xfrm>
          <a:prstGeom prst="rect">
            <a:avLst/>
          </a:prstGeom>
        </p:spPr>
      </p:pic>
    </p:spTree>
    <p:extLst>
      <p:ext uri="{BB962C8B-B14F-4D97-AF65-F5344CB8AC3E}">
        <p14:creationId xmlns:p14="http://schemas.microsoft.com/office/powerpoint/2010/main" val="115264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sp>
        <p:nvSpPr>
          <p:cNvPr id="6" name="AutoShape 2" descr="PostgreSQL Installation Windows">
            <a:extLst>
              <a:ext uri="{FF2B5EF4-FFF2-40B4-BE49-F238E27FC236}">
                <a16:creationId xmlns:a16="http://schemas.microsoft.com/office/drawing/2014/main" id="{D4A1681F-E95C-44DE-A643-46DB643A4EB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PostgreSQL Installation Windows">
            <a:extLst>
              <a:ext uri="{FF2B5EF4-FFF2-40B4-BE49-F238E27FC236}">
                <a16:creationId xmlns:a16="http://schemas.microsoft.com/office/drawing/2014/main" id="{1F7D87AF-C8F3-483F-896F-BEF92C25B5C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PostgreSQL Installation Windows">
            <a:extLst>
              <a:ext uri="{FF2B5EF4-FFF2-40B4-BE49-F238E27FC236}">
                <a16:creationId xmlns:a16="http://schemas.microsoft.com/office/drawing/2014/main" id="{3D40774F-E12F-4A08-8615-88269E4B481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A7B6BCC-C412-4BC5-AA86-AA5D91AE1588}"/>
              </a:ext>
            </a:extLst>
          </p:cNvPr>
          <p:cNvPicPr>
            <a:picLocks noChangeAspect="1"/>
          </p:cNvPicPr>
          <p:nvPr/>
        </p:nvPicPr>
        <p:blipFill rotWithShape="1">
          <a:blip r:embed="rId2"/>
          <a:srcRect l="11442" t="20171" r="34640" b="35727"/>
          <a:stretch/>
        </p:blipFill>
        <p:spPr>
          <a:xfrm>
            <a:off x="113120" y="1677186"/>
            <a:ext cx="8832486" cy="4063738"/>
          </a:xfrm>
          <a:prstGeom prst="rect">
            <a:avLst/>
          </a:prstGeom>
        </p:spPr>
      </p:pic>
    </p:spTree>
    <p:extLst>
      <p:ext uri="{BB962C8B-B14F-4D97-AF65-F5344CB8AC3E}">
        <p14:creationId xmlns:p14="http://schemas.microsoft.com/office/powerpoint/2010/main" val="12350560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lstStyle/>
          <a:p>
            <a:r>
              <a:rPr lang="en-US" dirty="0"/>
              <a:t>An Index is the structure or object by which we can retrieve specific rows or data faster. </a:t>
            </a:r>
          </a:p>
          <a:p>
            <a:r>
              <a:rPr lang="en-US" dirty="0"/>
              <a:t>Indexes can be created using one or multiple columns or by using the partial data depending on your query requirement conditions.</a:t>
            </a:r>
          </a:p>
          <a:p>
            <a:r>
              <a:rPr lang="en-US" dirty="0"/>
              <a:t>Index will create a pointer to the actual rows in the specified table.</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965041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pic>
        <p:nvPicPr>
          <p:cNvPr id="1026" name="Picture 2" descr="Indexes">
            <a:extLst>
              <a:ext uri="{FF2B5EF4-FFF2-40B4-BE49-F238E27FC236}">
                <a16:creationId xmlns:a16="http://schemas.microsoft.com/office/drawing/2014/main" id="{1D0EE4E5-ABC4-AC53-C993-C6DB1E0F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648343"/>
            <a:ext cx="9144000" cy="41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6653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1D7B8A-484A-470F-AD69-E9373FA42156}"/>
              </a:ext>
            </a:extLst>
          </p:cNvPr>
          <p:cNvSpPr>
            <a:spLocks noGrp="1"/>
          </p:cNvSpPr>
          <p:nvPr>
            <p:ph sz="quarter" idx="12"/>
          </p:nvPr>
        </p:nvSpPr>
        <p:spPr/>
        <p:txBody>
          <a:bodyPr>
            <a:normAutofit/>
          </a:bodyPr>
          <a:lstStyle/>
          <a:p>
            <a:r>
              <a:rPr lang="en-US" dirty="0"/>
              <a:t>Types Of Indexes </a:t>
            </a:r>
          </a:p>
          <a:p>
            <a:pPr lvl="1"/>
            <a:r>
              <a:rPr lang="en-US" dirty="0"/>
              <a:t>PostgreSQL server provides following types of indexes, which each uses a different algorithm: </a:t>
            </a:r>
          </a:p>
          <a:p>
            <a:pPr lvl="2"/>
            <a:r>
              <a:rPr lang="en-US" dirty="0"/>
              <a:t>B-tree</a:t>
            </a:r>
          </a:p>
          <a:p>
            <a:pPr lvl="2"/>
            <a:r>
              <a:rPr lang="en-US" dirty="0"/>
              <a:t>Hash</a:t>
            </a:r>
          </a:p>
          <a:p>
            <a:pPr lvl="2"/>
            <a:r>
              <a:rPr lang="en-US" dirty="0" err="1"/>
              <a:t>GiST</a:t>
            </a:r>
            <a:endParaRPr lang="en-US" dirty="0"/>
          </a:p>
          <a:p>
            <a:pPr lvl="2"/>
            <a:r>
              <a:rPr lang="en-US" dirty="0"/>
              <a:t>SP-</a:t>
            </a:r>
            <a:r>
              <a:rPr lang="en-US" dirty="0" err="1"/>
              <a:t>GiST</a:t>
            </a:r>
            <a:endParaRPr lang="en-US" dirty="0"/>
          </a:p>
          <a:p>
            <a:pPr lvl="2"/>
            <a:r>
              <a:rPr lang="en-US" dirty="0"/>
              <a:t>GIN</a:t>
            </a:r>
          </a:p>
          <a:p>
            <a:pPr lvl="2"/>
            <a:r>
              <a:rPr lang="en-US" dirty="0"/>
              <a:t>BRIN</a:t>
            </a:r>
            <a:endParaRPr lang="en-IN" dirty="0"/>
          </a:p>
        </p:txBody>
      </p:sp>
      <p:sp>
        <p:nvSpPr>
          <p:cNvPr id="3" name="Title 2">
            <a:extLst>
              <a:ext uri="{FF2B5EF4-FFF2-40B4-BE49-F238E27FC236}">
                <a16:creationId xmlns:a16="http://schemas.microsoft.com/office/drawing/2014/main" id="{51420E1A-879E-43EB-9A21-A01C07E3FFF7}"/>
              </a:ext>
            </a:extLst>
          </p:cNvPr>
          <p:cNvSpPr>
            <a:spLocks noGrp="1"/>
          </p:cNvSpPr>
          <p:nvPr>
            <p:ph type="title"/>
          </p:nvPr>
        </p:nvSpPr>
        <p:spPr/>
        <p:txBody>
          <a:bodyPr/>
          <a:lstStyle/>
          <a:p>
            <a:r>
              <a:rPr lang="en-IN" dirty="0"/>
              <a:t>Postgres  Index</a:t>
            </a:r>
          </a:p>
        </p:txBody>
      </p:sp>
    </p:spTree>
    <p:extLst>
      <p:ext uri="{BB962C8B-B14F-4D97-AF65-F5344CB8AC3E}">
        <p14:creationId xmlns:p14="http://schemas.microsoft.com/office/powerpoint/2010/main" val="3844740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279295-BB31-4C29-8DBD-2BA731AF4648}"/>
              </a:ext>
            </a:extLst>
          </p:cNvPr>
          <p:cNvSpPr>
            <a:spLocks noGrp="1"/>
          </p:cNvSpPr>
          <p:nvPr>
            <p:ph sz="quarter" idx="12"/>
          </p:nvPr>
        </p:nvSpPr>
        <p:spPr/>
        <p:txBody>
          <a:bodyPr/>
          <a:lstStyle/>
          <a:p>
            <a:r>
              <a:rPr lang="en-US" dirty="0"/>
              <a:t>The most common and widely used index type is the B-tree index. </a:t>
            </a:r>
          </a:p>
          <a:p>
            <a:r>
              <a:rPr lang="en-US" dirty="0"/>
              <a:t>This is the default index type for the CREATE INDEX command, unless you explicitly mention the type during index creation. </a:t>
            </a:r>
          </a:p>
          <a:p>
            <a:r>
              <a:rPr lang="en-US" dirty="0"/>
              <a:t>If the indexed column is used to perform the comparison by using comparison operators such as &lt;, &lt;=, =, &gt;=, and &gt;, then the  Postgres optimizer uses the index created by the B-tree option for the specified column.</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27019608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pic>
        <p:nvPicPr>
          <p:cNvPr id="2050" name="Picture 2" descr="B-Tree">
            <a:extLst>
              <a:ext uri="{FF2B5EF4-FFF2-40B4-BE49-F238E27FC236}">
                <a16:creationId xmlns:a16="http://schemas.microsoft.com/office/drawing/2014/main" id="{250ED322-9D8D-D5BC-18B8-9A7745C4D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3" y="2239444"/>
            <a:ext cx="8274613" cy="330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067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C60B8-98E3-3A85-5FC5-D76BFC29964A}"/>
              </a:ext>
            </a:extLst>
          </p:cNvPr>
          <p:cNvSpPr>
            <a:spLocks noGrp="1"/>
          </p:cNvSpPr>
          <p:nvPr>
            <p:ph sz="quarter" idx="12"/>
          </p:nvPr>
        </p:nvSpPr>
        <p:spPr/>
        <p:txBody>
          <a:bodyPr>
            <a:normAutofit fontScale="85000" lnSpcReduction="10000"/>
          </a:bodyPr>
          <a:lstStyle/>
          <a:p>
            <a:r>
              <a:rPr lang="en-US" dirty="0"/>
              <a:t>Advantages:</a:t>
            </a:r>
          </a:p>
          <a:p>
            <a:pPr lvl="1"/>
            <a:r>
              <a:rPr lang="en-US" dirty="0"/>
              <a:t>Retain sorting data</a:t>
            </a:r>
          </a:p>
          <a:p>
            <a:pPr lvl="1"/>
            <a:r>
              <a:rPr lang="en-US" dirty="0"/>
              <a:t>Support the search for the unary and binary predicates</a:t>
            </a:r>
          </a:p>
          <a:p>
            <a:pPr lvl="1"/>
            <a:r>
              <a:rPr lang="en-US" dirty="0"/>
              <a:t>Allow the entire sequence of data to estimate cardinality (number of entries) for the entire index (and therefore the table), range, and with arbitrary precision without scanning</a:t>
            </a:r>
          </a:p>
          <a:p>
            <a:r>
              <a:rPr lang="en-US" dirty="0"/>
              <a:t>Disadvantages:</a:t>
            </a:r>
          </a:p>
          <a:p>
            <a:pPr lvl="1"/>
            <a:r>
              <a:rPr lang="en-US" dirty="0"/>
              <a:t>For their construction is require to perform a full sorting pairs (row, </a:t>
            </a:r>
            <a:r>
              <a:rPr lang="en-US" dirty="0" err="1"/>
              <a:t>RowId</a:t>
            </a:r>
            <a:r>
              <a:rPr lang="en-US" dirty="0"/>
              <a:t>) (slow operation)</a:t>
            </a:r>
          </a:p>
          <a:p>
            <a:pPr lvl="1"/>
            <a:r>
              <a:rPr lang="en-US" dirty="0"/>
              <a:t>Take up a lot of disk space. Index on unique “Integers” weights twice more as the column (because </a:t>
            </a:r>
            <a:r>
              <a:rPr lang="en-US" dirty="0" err="1"/>
              <a:t>additionaly</a:t>
            </a:r>
            <a:r>
              <a:rPr lang="en-US" dirty="0"/>
              <a:t> </a:t>
            </a:r>
            <a:r>
              <a:rPr lang="en-US" dirty="0" err="1"/>
              <a:t>RowId</a:t>
            </a:r>
            <a:r>
              <a:rPr lang="en-US" dirty="0"/>
              <a:t> need stored)</a:t>
            </a:r>
          </a:p>
          <a:p>
            <a:pPr lvl="1"/>
            <a:r>
              <a:rPr lang="en-US" dirty="0"/>
              <a:t>Recording unbalances tree constantly, and begins to store data sparsely, and the access time is increased by increasing the amount of disk information. What is why, B-Tree indexes require monitoring and periodic rebuilding</a:t>
            </a:r>
            <a:endParaRPr lang="en-IN" dirty="0"/>
          </a:p>
        </p:txBody>
      </p:sp>
      <p:sp>
        <p:nvSpPr>
          <p:cNvPr id="3" name="Title 2">
            <a:extLst>
              <a:ext uri="{FF2B5EF4-FFF2-40B4-BE49-F238E27FC236}">
                <a16:creationId xmlns:a16="http://schemas.microsoft.com/office/drawing/2014/main" id="{C39DD2BF-67D8-4B05-BFC3-040CC1C2823A}"/>
              </a:ext>
            </a:extLst>
          </p:cNvPr>
          <p:cNvSpPr>
            <a:spLocks noGrp="1"/>
          </p:cNvSpPr>
          <p:nvPr>
            <p:ph type="title"/>
          </p:nvPr>
        </p:nvSpPr>
        <p:spPr/>
        <p:txBody>
          <a:bodyPr/>
          <a:lstStyle/>
          <a:p>
            <a:r>
              <a:rPr lang="en-IN" dirty="0"/>
              <a:t>B-tree index </a:t>
            </a:r>
          </a:p>
        </p:txBody>
      </p:sp>
    </p:spTree>
    <p:extLst>
      <p:ext uri="{BB962C8B-B14F-4D97-AF65-F5344CB8AC3E}">
        <p14:creationId xmlns:p14="http://schemas.microsoft.com/office/powerpoint/2010/main" val="10949238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05EDE-BC0F-4D8D-941F-3667337A5F81}"/>
              </a:ext>
            </a:extLst>
          </p:cNvPr>
          <p:cNvSpPr>
            <a:spLocks noGrp="1"/>
          </p:cNvSpPr>
          <p:nvPr>
            <p:ph sz="quarter" idx="12"/>
          </p:nvPr>
        </p:nvSpPr>
        <p:spPr/>
        <p:txBody>
          <a:bodyPr>
            <a:normAutofit fontScale="92500" lnSpcReduction="20000"/>
          </a:bodyPr>
          <a:lstStyle/>
          <a:p>
            <a:r>
              <a:rPr lang="en-US" dirty="0"/>
              <a:t>SELECT</a:t>
            </a:r>
          </a:p>
          <a:p>
            <a:r>
              <a:rPr lang="en-US" dirty="0"/>
              <a:t>    </a:t>
            </a:r>
            <a:r>
              <a:rPr lang="en-US" dirty="0" err="1"/>
              <a:t>tablename</a:t>
            </a:r>
            <a:r>
              <a:rPr lang="en-US" dirty="0"/>
              <a:t>,</a:t>
            </a:r>
          </a:p>
          <a:p>
            <a:r>
              <a:rPr lang="en-US" dirty="0"/>
              <a:t>    </a:t>
            </a:r>
            <a:r>
              <a:rPr lang="en-US" dirty="0" err="1"/>
              <a:t>indexname</a:t>
            </a:r>
            <a:r>
              <a:rPr lang="en-US" dirty="0"/>
              <a:t>,</a:t>
            </a:r>
          </a:p>
          <a:p>
            <a:r>
              <a:rPr lang="en-US" dirty="0"/>
              <a:t>    </a:t>
            </a:r>
            <a:r>
              <a:rPr lang="en-US" dirty="0" err="1"/>
              <a:t>indexdef</a:t>
            </a:r>
            <a:endParaRPr lang="en-US" dirty="0"/>
          </a:p>
          <a:p>
            <a:r>
              <a:rPr lang="en-US" dirty="0"/>
              <a:t>FROM</a:t>
            </a:r>
          </a:p>
          <a:p>
            <a:r>
              <a:rPr lang="en-US" dirty="0"/>
              <a:t>    </a:t>
            </a:r>
            <a:r>
              <a:rPr lang="en-US" dirty="0" err="1"/>
              <a:t>pg_indexes</a:t>
            </a:r>
            <a:endParaRPr lang="en-US" dirty="0"/>
          </a:p>
          <a:p>
            <a:r>
              <a:rPr lang="en-US" dirty="0"/>
              <a:t>WHERE</a:t>
            </a:r>
          </a:p>
          <a:p>
            <a:r>
              <a:rPr lang="en-US" dirty="0"/>
              <a:t>    </a:t>
            </a:r>
            <a:r>
              <a:rPr lang="en-US" dirty="0" err="1"/>
              <a:t>schemaname</a:t>
            </a:r>
            <a:r>
              <a:rPr lang="en-US" dirty="0"/>
              <a:t> = 'public'</a:t>
            </a:r>
          </a:p>
          <a:p>
            <a:r>
              <a:rPr lang="en-US" dirty="0"/>
              <a:t>ORDER BY</a:t>
            </a:r>
          </a:p>
          <a:p>
            <a:r>
              <a:rPr lang="en-US" dirty="0"/>
              <a:t>    </a:t>
            </a:r>
            <a:r>
              <a:rPr lang="en-US" dirty="0" err="1"/>
              <a:t>tablename</a:t>
            </a:r>
            <a:r>
              <a:rPr lang="en-US" dirty="0"/>
              <a:t>,</a:t>
            </a:r>
          </a:p>
          <a:p>
            <a:r>
              <a:rPr lang="en-US" dirty="0"/>
              <a:t>    </a:t>
            </a:r>
            <a:r>
              <a:rPr lang="en-US" dirty="0" err="1"/>
              <a:t>indexname</a:t>
            </a:r>
            <a:r>
              <a:rPr lang="en-US" dirty="0"/>
              <a:t>;</a:t>
            </a:r>
            <a:endParaRPr lang="en-IN" dirty="0"/>
          </a:p>
        </p:txBody>
      </p:sp>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spTree>
    <p:extLst>
      <p:ext uri="{BB962C8B-B14F-4D97-AF65-F5344CB8AC3E}">
        <p14:creationId xmlns:p14="http://schemas.microsoft.com/office/powerpoint/2010/main" val="30812798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B9123-BD25-43C8-9B62-FE39E987B4DB}"/>
              </a:ext>
            </a:extLst>
          </p:cNvPr>
          <p:cNvSpPr>
            <a:spLocks noGrp="1"/>
          </p:cNvSpPr>
          <p:nvPr>
            <p:ph type="title"/>
          </p:nvPr>
        </p:nvSpPr>
        <p:spPr/>
        <p:txBody>
          <a:bodyPr/>
          <a:lstStyle/>
          <a:p>
            <a:r>
              <a:rPr lang="en-IN" dirty="0"/>
              <a:t>List indexes</a:t>
            </a:r>
          </a:p>
        </p:txBody>
      </p:sp>
      <p:pic>
        <p:nvPicPr>
          <p:cNvPr id="7" name="Picture 6">
            <a:extLst>
              <a:ext uri="{FF2B5EF4-FFF2-40B4-BE49-F238E27FC236}">
                <a16:creationId xmlns:a16="http://schemas.microsoft.com/office/drawing/2014/main" id="{3BAED43D-3027-4C69-9752-E4D6E7965401}"/>
              </a:ext>
            </a:extLst>
          </p:cNvPr>
          <p:cNvPicPr>
            <a:picLocks noChangeAspect="1"/>
          </p:cNvPicPr>
          <p:nvPr/>
        </p:nvPicPr>
        <p:blipFill>
          <a:blip r:embed="rId2"/>
          <a:stretch>
            <a:fillRect/>
          </a:stretch>
        </p:blipFill>
        <p:spPr>
          <a:xfrm>
            <a:off x="0" y="1347444"/>
            <a:ext cx="9144000" cy="5143500"/>
          </a:xfrm>
          <a:prstGeom prst="rect">
            <a:avLst/>
          </a:prstGeom>
        </p:spPr>
      </p:pic>
    </p:spTree>
    <p:extLst>
      <p:ext uri="{BB962C8B-B14F-4D97-AF65-F5344CB8AC3E}">
        <p14:creationId xmlns:p14="http://schemas.microsoft.com/office/powerpoint/2010/main" val="3894304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01A241F0-2B0F-4BF9-ABCD-4EA2DC0A89E0}"/>
              </a:ext>
            </a:extLst>
          </p:cNvPr>
          <p:cNvPicPr>
            <a:picLocks noChangeAspect="1"/>
          </p:cNvPicPr>
          <p:nvPr/>
        </p:nvPicPr>
        <p:blipFill rotWithShape="1">
          <a:blip r:embed="rId2"/>
          <a:srcRect b="4319"/>
          <a:stretch/>
        </p:blipFill>
        <p:spPr>
          <a:xfrm>
            <a:off x="0" y="1281456"/>
            <a:ext cx="9144000" cy="4921381"/>
          </a:xfrm>
          <a:prstGeom prst="rect">
            <a:avLst/>
          </a:prstGeom>
        </p:spPr>
      </p:pic>
    </p:spTree>
    <p:extLst>
      <p:ext uri="{BB962C8B-B14F-4D97-AF65-F5344CB8AC3E}">
        <p14:creationId xmlns:p14="http://schemas.microsoft.com/office/powerpoint/2010/main" val="25439284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4" name="Picture 3">
            <a:extLst>
              <a:ext uri="{FF2B5EF4-FFF2-40B4-BE49-F238E27FC236}">
                <a16:creationId xmlns:a16="http://schemas.microsoft.com/office/drawing/2014/main" id="{792FE8B4-6C29-4B84-9502-04A752670A29}"/>
              </a:ext>
            </a:extLst>
          </p:cNvPr>
          <p:cNvPicPr>
            <a:picLocks noChangeAspect="1"/>
          </p:cNvPicPr>
          <p:nvPr/>
        </p:nvPicPr>
        <p:blipFill rotWithShape="1">
          <a:blip r:embed="rId2"/>
          <a:srcRect l="14330" t="22921" r="35773" b="20264"/>
          <a:stretch/>
        </p:blipFill>
        <p:spPr>
          <a:xfrm>
            <a:off x="574157" y="1432875"/>
            <a:ext cx="7796845" cy="4993847"/>
          </a:xfrm>
          <a:prstGeom prst="rect">
            <a:avLst/>
          </a:prstGeom>
        </p:spPr>
      </p:pic>
    </p:spTree>
    <p:extLst>
      <p:ext uri="{BB962C8B-B14F-4D97-AF65-F5344CB8AC3E}">
        <p14:creationId xmlns:p14="http://schemas.microsoft.com/office/powerpoint/2010/main" val="226074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1026" name="Picture 2">
            <a:extLst>
              <a:ext uri="{FF2B5EF4-FFF2-40B4-BE49-F238E27FC236}">
                <a16:creationId xmlns:a16="http://schemas.microsoft.com/office/drawing/2014/main" id="{5BC624F1-472E-484B-ABDF-B45C5B6D1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82" y="1614487"/>
            <a:ext cx="7229181" cy="49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20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ACEBE985-EA69-4A28-B999-9C00800FD4B9}"/>
              </a:ext>
            </a:extLst>
          </p:cNvPr>
          <p:cNvPicPr>
            <a:picLocks noChangeAspect="1"/>
          </p:cNvPicPr>
          <p:nvPr/>
        </p:nvPicPr>
        <p:blipFill rotWithShape="1">
          <a:blip r:embed="rId2"/>
          <a:srcRect b="5418"/>
          <a:stretch/>
        </p:blipFill>
        <p:spPr>
          <a:xfrm>
            <a:off x="0" y="1328590"/>
            <a:ext cx="9144000" cy="4864820"/>
          </a:xfrm>
          <a:prstGeom prst="rect">
            <a:avLst/>
          </a:prstGeom>
        </p:spPr>
      </p:pic>
    </p:spTree>
    <p:extLst>
      <p:ext uri="{BB962C8B-B14F-4D97-AF65-F5344CB8AC3E}">
        <p14:creationId xmlns:p14="http://schemas.microsoft.com/office/powerpoint/2010/main" val="15311418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3618C6-B783-4C53-B324-A1CE8D0497C8}"/>
              </a:ext>
            </a:extLst>
          </p:cNvPr>
          <p:cNvSpPr>
            <a:spLocks noGrp="1"/>
          </p:cNvSpPr>
          <p:nvPr>
            <p:ph type="title"/>
          </p:nvPr>
        </p:nvSpPr>
        <p:spPr/>
        <p:txBody>
          <a:bodyPr/>
          <a:lstStyle/>
          <a:p>
            <a:r>
              <a:rPr lang="en-IN" dirty="0"/>
              <a:t>B-Tree Index</a:t>
            </a:r>
          </a:p>
        </p:txBody>
      </p:sp>
      <p:pic>
        <p:nvPicPr>
          <p:cNvPr id="5" name="Picture 4">
            <a:extLst>
              <a:ext uri="{FF2B5EF4-FFF2-40B4-BE49-F238E27FC236}">
                <a16:creationId xmlns:a16="http://schemas.microsoft.com/office/drawing/2014/main" id="{C37E05F0-65DA-4C35-82EF-9C8989AE67B2}"/>
              </a:ext>
            </a:extLst>
          </p:cNvPr>
          <p:cNvPicPr>
            <a:picLocks noChangeAspect="1"/>
          </p:cNvPicPr>
          <p:nvPr/>
        </p:nvPicPr>
        <p:blipFill rotWithShape="1">
          <a:blip r:embed="rId2"/>
          <a:srcRect l="13402" t="30618" r="35670" b="5052"/>
          <a:stretch/>
        </p:blipFill>
        <p:spPr>
          <a:xfrm>
            <a:off x="254523" y="1303625"/>
            <a:ext cx="8205260" cy="5478960"/>
          </a:xfrm>
          <a:prstGeom prst="rect">
            <a:avLst/>
          </a:prstGeom>
        </p:spPr>
      </p:pic>
    </p:spTree>
    <p:extLst>
      <p:ext uri="{BB962C8B-B14F-4D97-AF65-F5344CB8AC3E}">
        <p14:creationId xmlns:p14="http://schemas.microsoft.com/office/powerpoint/2010/main" val="2606053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3074" name="Picture 2" descr="Hash indexes">
            <a:extLst>
              <a:ext uri="{FF2B5EF4-FFF2-40B4-BE49-F238E27FC236}">
                <a16:creationId xmlns:a16="http://schemas.microsoft.com/office/drawing/2014/main" id="{F663367A-C842-C844-5B69-88FAA247B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96" y="1204063"/>
            <a:ext cx="8205261" cy="5653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3593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D8573-E8F0-8C65-C1A2-E9C3669F04CC}"/>
              </a:ext>
            </a:extLst>
          </p:cNvPr>
          <p:cNvSpPr>
            <a:spLocks noGrp="1"/>
          </p:cNvSpPr>
          <p:nvPr>
            <p:ph sz="quarter" idx="12"/>
          </p:nvPr>
        </p:nvSpPr>
        <p:spPr/>
        <p:txBody>
          <a:bodyPr>
            <a:normAutofit/>
          </a:bodyPr>
          <a:lstStyle/>
          <a:p>
            <a:r>
              <a:rPr lang="en-US" dirty="0"/>
              <a:t>Advantages:</a:t>
            </a:r>
          </a:p>
          <a:p>
            <a:pPr lvl="1"/>
            <a:r>
              <a:rPr lang="en-US" dirty="0"/>
              <a:t>Very fast search O(1)</a:t>
            </a:r>
          </a:p>
          <a:p>
            <a:pPr lvl="1"/>
            <a:r>
              <a:rPr lang="en-US" dirty="0"/>
              <a:t>Stability - the index does not need to be rebuild</a:t>
            </a:r>
          </a:p>
          <a:p>
            <a:r>
              <a:rPr lang="en-US" dirty="0"/>
              <a:t>Disadvantages:</a:t>
            </a:r>
          </a:p>
          <a:p>
            <a:r>
              <a:rPr lang="en-US" dirty="0"/>
              <a:t>Hash is very sensitive to collisions. In the case of “bad” data distribution, most of the entries will be concentrated in a few bouquets, and in fact the search will occur through collision resolution.</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spTree>
    <p:extLst>
      <p:ext uri="{BB962C8B-B14F-4D97-AF65-F5344CB8AC3E}">
        <p14:creationId xmlns:p14="http://schemas.microsoft.com/office/powerpoint/2010/main" val="23273763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B56FA-9E57-4C24-849D-AEE57A8A3D87}"/>
              </a:ext>
            </a:extLst>
          </p:cNvPr>
          <p:cNvSpPr>
            <a:spLocks noGrp="1"/>
          </p:cNvSpPr>
          <p:nvPr>
            <p:ph sz="quarter" idx="12"/>
          </p:nvPr>
        </p:nvSpPr>
        <p:spPr>
          <a:xfrm>
            <a:off x="457201" y="1381125"/>
            <a:ext cx="8228012" cy="785553"/>
          </a:xfrm>
        </p:spPr>
        <p:txBody>
          <a:bodyPr>
            <a:normAutofit lnSpcReduction="10000"/>
          </a:bodyPr>
          <a:lstStyle/>
          <a:p>
            <a:r>
              <a:rPr lang="en-US" dirty="0"/>
              <a:t>The Hash index can be used only if the equality condition = is being used in the query.  </a:t>
            </a:r>
            <a:endParaRPr lang="en-IN" dirty="0"/>
          </a:p>
        </p:txBody>
      </p:sp>
      <p:sp>
        <p:nvSpPr>
          <p:cNvPr id="3" name="Title 2">
            <a:extLst>
              <a:ext uri="{FF2B5EF4-FFF2-40B4-BE49-F238E27FC236}">
                <a16:creationId xmlns:a16="http://schemas.microsoft.com/office/drawing/2014/main" id="{5CC5DF79-FDB7-41AA-A1B3-412CB6D374F8}"/>
              </a:ext>
            </a:extLst>
          </p:cNvPr>
          <p:cNvSpPr>
            <a:spLocks noGrp="1"/>
          </p:cNvSpPr>
          <p:nvPr>
            <p:ph type="title"/>
          </p:nvPr>
        </p:nvSpPr>
        <p:spPr/>
        <p:txBody>
          <a:bodyPr/>
          <a:lstStyle/>
          <a:p>
            <a:r>
              <a:rPr lang="en-IN" dirty="0"/>
              <a:t>Hash index</a:t>
            </a:r>
          </a:p>
        </p:txBody>
      </p:sp>
      <p:pic>
        <p:nvPicPr>
          <p:cNvPr id="7" name="Picture 6">
            <a:extLst>
              <a:ext uri="{FF2B5EF4-FFF2-40B4-BE49-F238E27FC236}">
                <a16:creationId xmlns:a16="http://schemas.microsoft.com/office/drawing/2014/main" id="{F216765E-AA0F-4C3E-89B4-671580AC35F0}"/>
              </a:ext>
            </a:extLst>
          </p:cNvPr>
          <p:cNvPicPr>
            <a:picLocks noChangeAspect="1"/>
          </p:cNvPicPr>
          <p:nvPr/>
        </p:nvPicPr>
        <p:blipFill rotWithShape="1">
          <a:blip r:embed="rId2"/>
          <a:srcRect l="21443" t="22188" r="38556" b="7801"/>
          <a:stretch/>
        </p:blipFill>
        <p:spPr>
          <a:xfrm>
            <a:off x="556181" y="2166678"/>
            <a:ext cx="8110115" cy="4441512"/>
          </a:xfrm>
          <a:prstGeom prst="rect">
            <a:avLst/>
          </a:prstGeom>
        </p:spPr>
      </p:pic>
    </p:spTree>
    <p:extLst>
      <p:ext uri="{BB962C8B-B14F-4D97-AF65-F5344CB8AC3E}">
        <p14:creationId xmlns:p14="http://schemas.microsoft.com/office/powerpoint/2010/main" val="14614721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169B53-93B8-C2E9-6602-43A8EE7151C3}"/>
              </a:ext>
            </a:extLst>
          </p:cNvPr>
          <p:cNvSpPr>
            <a:spLocks noGrp="1"/>
          </p:cNvSpPr>
          <p:nvPr>
            <p:ph sz="quarter" idx="12"/>
          </p:nvPr>
        </p:nvSpPr>
        <p:spPr/>
        <p:txBody>
          <a:bodyPr/>
          <a:lstStyle/>
          <a:p>
            <a:r>
              <a:rPr lang="en-US" dirty="0"/>
              <a:t>Bitmap index create a separate bitmap (a sequence of 0 and 1) for each possible value of the column, where each bit corresponds to a string with an indexed value. Bitmap indexes are optimal for data where bit unique values (example, gender field).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29549647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pic>
        <p:nvPicPr>
          <p:cNvPr id="4098" name="Picture 2" descr="Bitmap indexes">
            <a:extLst>
              <a:ext uri="{FF2B5EF4-FFF2-40B4-BE49-F238E27FC236}">
                <a16:creationId xmlns:a16="http://schemas.microsoft.com/office/drawing/2014/main" id="{87182636-7BC9-C974-1B56-5364F9F1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09" y="1693020"/>
            <a:ext cx="7905882" cy="449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908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B627F-0B13-45E7-9F41-CCF4442B6CB8}"/>
              </a:ext>
            </a:extLst>
          </p:cNvPr>
          <p:cNvSpPr>
            <a:spLocks noGrp="1"/>
          </p:cNvSpPr>
          <p:nvPr>
            <p:ph sz="quarter" idx="12"/>
          </p:nvPr>
        </p:nvSpPr>
        <p:spPr/>
        <p:txBody>
          <a:bodyPr>
            <a:normAutofit/>
          </a:bodyPr>
          <a:lstStyle/>
          <a:p>
            <a:r>
              <a:rPr lang="en-US" dirty="0"/>
              <a:t>Advantages:</a:t>
            </a:r>
          </a:p>
          <a:p>
            <a:pPr lvl="1"/>
            <a:r>
              <a:rPr lang="en-US" dirty="0"/>
              <a:t>Compact representation (small amount of disk space)</a:t>
            </a:r>
          </a:p>
          <a:p>
            <a:pPr lvl="1"/>
            <a:r>
              <a:rPr lang="en-US" dirty="0"/>
              <a:t>Fast reading and searching for the predicate “is”</a:t>
            </a:r>
          </a:p>
          <a:p>
            <a:pPr lvl="1"/>
            <a:r>
              <a:rPr lang="en-US" dirty="0"/>
              <a:t>Effective algorithms for packing masks (even more compact representation, than indexed data)</a:t>
            </a:r>
          </a:p>
          <a:p>
            <a:r>
              <a:rPr lang="en-US" dirty="0"/>
              <a:t>Disadvantages:</a:t>
            </a:r>
          </a:p>
          <a:p>
            <a:pPr lvl="1"/>
            <a:r>
              <a:rPr lang="en-US" dirty="0"/>
              <a:t>You can not change the method of encoding values in the process of updating the data. From this it follows that if the distribution data has changed, it is required the index to be completely rebuild</a:t>
            </a:r>
            <a:endParaRPr lang="en-IN" dirty="0"/>
          </a:p>
        </p:txBody>
      </p:sp>
      <p:sp>
        <p:nvSpPr>
          <p:cNvPr id="3" name="Title 2">
            <a:extLst>
              <a:ext uri="{FF2B5EF4-FFF2-40B4-BE49-F238E27FC236}">
                <a16:creationId xmlns:a16="http://schemas.microsoft.com/office/drawing/2014/main" id="{75512B1F-4A51-CD62-CA94-E063D6DD1923}"/>
              </a:ext>
            </a:extLst>
          </p:cNvPr>
          <p:cNvSpPr>
            <a:spLocks noGrp="1"/>
          </p:cNvSpPr>
          <p:nvPr>
            <p:ph type="title"/>
          </p:nvPr>
        </p:nvSpPr>
        <p:spPr/>
        <p:txBody>
          <a:bodyPr/>
          <a:lstStyle/>
          <a:p>
            <a:r>
              <a:rPr lang="en-IN" dirty="0"/>
              <a:t>Bitmap index</a:t>
            </a:r>
          </a:p>
        </p:txBody>
      </p:sp>
    </p:spTree>
    <p:extLst>
      <p:ext uri="{BB962C8B-B14F-4D97-AF65-F5344CB8AC3E}">
        <p14:creationId xmlns:p14="http://schemas.microsoft.com/office/powerpoint/2010/main" val="36319991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1931F1-286F-456F-9BE7-A3CB9677D7B4}"/>
              </a:ext>
            </a:extLst>
          </p:cNvPr>
          <p:cNvSpPr>
            <a:spLocks noGrp="1"/>
          </p:cNvSpPr>
          <p:nvPr>
            <p:ph sz="quarter" idx="12"/>
          </p:nvPr>
        </p:nvSpPr>
        <p:spPr/>
        <p:txBody>
          <a:bodyPr>
            <a:normAutofit/>
          </a:bodyPr>
          <a:lstStyle/>
          <a:p>
            <a:r>
              <a:rPr lang="en-US" dirty="0" err="1"/>
              <a:t>GiST</a:t>
            </a:r>
            <a:r>
              <a:rPr lang="en-US" dirty="0"/>
              <a:t> stands for Generalized Search Tree Index. </a:t>
            </a:r>
          </a:p>
          <a:p>
            <a:r>
              <a:rPr lang="en-US" dirty="0"/>
              <a:t>The main point of </a:t>
            </a:r>
            <a:r>
              <a:rPr lang="en-US" dirty="0" err="1"/>
              <a:t>GiST</a:t>
            </a:r>
            <a:r>
              <a:rPr lang="en-US" dirty="0"/>
              <a:t> is to be able to index queries that simply are not indexable using B-tree. </a:t>
            </a:r>
          </a:p>
          <a:p>
            <a:r>
              <a:rPr lang="en-US" dirty="0"/>
              <a:t>So </a:t>
            </a:r>
            <a:r>
              <a:rPr lang="en-US" dirty="0" err="1"/>
              <a:t>GiST</a:t>
            </a:r>
            <a:r>
              <a:rPr lang="en-US" dirty="0"/>
              <a:t> is useful when you have queries that are not </a:t>
            </a:r>
            <a:r>
              <a:rPr lang="en-US" dirty="0" err="1"/>
              <a:t>btree</a:t>
            </a:r>
            <a:r>
              <a:rPr lang="en-US" dirty="0"/>
              <a:t>-indexable. </a:t>
            </a:r>
          </a:p>
          <a:p>
            <a:r>
              <a:rPr lang="en-US" dirty="0"/>
              <a:t>The column can be of </a:t>
            </a:r>
            <a:r>
              <a:rPr lang="en-US" dirty="0" err="1"/>
              <a:t>tsvector</a:t>
            </a:r>
            <a:r>
              <a:rPr lang="en-US" dirty="0"/>
              <a:t> or </a:t>
            </a:r>
            <a:r>
              <a:rPr lang="en-US" dirty="0" err="1"/>
              <a:t>tsquery</a:t>
            </a:r>
            <a:r>
              <a:rPr lang="en-US" dirty="0"/>
              <a:t> type.</a:t>
            </a:r>
          </a:p>
          <a:p>
            <a:r>
              <a:rPr lang="en-US" dirty="0"/>
              <a:t>There is a well-known, and pretty fast, geographic extension to PostgreSQL — </a:t>
            </a:r>
            <a:r>
              <a:rPr lang="en-US" dirty="0" err="1"/>
              <a:t>PostGIS</a:t>
            </a:r>
            <a:r>
              <a:rPr lang="en-US" dirty="0"/>
              <a:t>, which uses </a:t>
            </a:r>
            <a:r>
              <a:rPr lang="en-US" dirty="0" err="1"/>
              <a:t>GiST</a:t>
            </a:r>
            <a:r>
              <a:rPr lang="en-US" dirty="0"/>
              <a:t> for its purposes. </a:t>
            </a:r>
            <a:r>
              <a:rPr lang="en-US" dirty="0" err="1"/>
              <a:t>GiST</a:t>
            </a:r>
            <a:r>
              <a:rPr lang="en-US" dirty="0"/>
              <a:t> indexes are what is used if you want to speed up full text searches.</a:t>
            </a:r>
            <a:endParaRPr lang="en-IN" dirty="0"/>
          </a:p>
        </p:txBody>
      </p:sp>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spTree>
    <p:extLst>
      <p:ext uri="{BB962C8B-B14F-4D97-AF65-F5344CB8AC3E}">
        <p14:creationId xmlns:p14="http://schemas.microsoft.com/office/powerpoint/2010/main" val="30787068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189476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 name="Picture 3">
            <a:extLst>
              <a:ext uri="{FF2B5EF4-FFF2-40B4-BE49-F238E27FC236}">
                <a16:creationId xmlns:a16="http://schemas.microsoft.com/office/drawing/2014/main" id="{902B8485-EDB2-412D-9B36-2F1D504543AB}"/>
              </a:ext>
            </a:extLst>
          </p:cNvPr>
          <p:cNvPicPr>
            <a:picLocks noChangeAspect="1"/>
          </p:cNvPicPr>
          <p:nvPr/>
        </p:nvPicPr>
        <p:blipFill rotWithShape="1">
          <a:blip r:embed="rId2"/>
          <a:srcRect l="15051" t="17056" r="47629" b="32359"/>
          <a:stretch/>
        </p:blipFill>
        <p:spPr>
          <a:xfrm>
            <a:off x="838984" y="1310326"/>
            <a:ext cx="6994690" cy="4973602"/>
          </a:xfrm>
          <a:prstGeom prst="rect">
            <a:avLst/>
          </a:prstGeom>
        </p:spPr>
      </p:pic>
    </p:spTree>
    <p:extLst>
      <p:ext uri="{BB962C8B-B14F-4D97-AF65-F5344CB8AC3E}">
        <p14:creationId xmlns:p14="http://schemas.microsoft.com/office/powerpoint/2010/main" val="2664557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793BEA-438F-4619-A21E-367910B0D231}"/>
              </a:ext>
            </a:extLst>
          </p:cNvPr>
          <p:cNvSpPr>
            <a:spLocks noGrp="1"/>
          </p:cNvSpPr>
          <p:nvPr>
            <p:ph type="title"/>
          </p:nvPr>
        </p:nvSpPr>
        <p:spPr/>
        <p:txBody>
          <a:bodyPr/>
          <a:lstStyle/>
          <a:p>
            <a:r>
              <a:rPr lang="en-US" dirty="0" err="1"/>
              <a:t>GiST</a:t>
            </a:r>
            <a:r>
              <a:rPr lang="en-US" dirty="0"/>
              <a:t> index (Generalized Search Tree index) </a:t>
            </a:r>
            <a:endParaRPr lang="en-IN" dirty="0"/>
          </a:p>
        </p:txBody>
      </p:sp>
      <p:pic>
        <p:nvPicPr>
          <p:cNvPr id="7" name="Picture 6">
            <a:extLst>
              <a:ext uri="{FF2B5EF4-FFF2-40B4-BE49-F238E27FC236}">
                <a16:creationId xmlns:a16="http://schemas.microsoft.com/office/drawing/2014/main" id="{D9DC5814-4001-4433-B1EB-130E2E2FB1FE}"/>
              </a:ext>
            </a:extLst>
          </p:cNvPr>
          <p:cNvPicPr>
            <a:picLocks noChangeAspect="1"/>
          </p:cNvPicPr>
          <p:nvPr/>
        </p:nvPicPr>
        <p:blipFill rotWithShape="1">
          <a:blip r:embed="rId2"/>
          <a:srcRect l="17423" t="22921" r="36185" b="17148"/>
          <a:stretch/>
        </p:blipFill>
        <p:spPr>
          <a:xfrm>
            <a:off x="918674" y="1225485"/>
            <a:ext cx="7306652" cy="5309500"/>
          </a:xfrm>
          <a:prstGeom prst="rect">
            <a:avLst/>
          </a:prstGeom>
        </p:spPr>
      </p:pic>
    </p:spTree>
    <p:extLst>
      <p:ext uri="{BB962C8B-B14F-4D97-AF65-F5344CB8AC3E}">
        <p14:creationId xmlns:p14="http://schemas.microsoft.com/office/powerpoint/2010/main" val="9513644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SP-</a:t>
            </a:r>
            <a:r>
              <a:rPr lang="en-US" dirty="0" err="1"/>
              <a:t>GiST</a:t>
            </a:r>
            <a:r>
              <a:rPr lang="en-US" dirty="0"/>
              <a:t> stands for “space-partitioned </a:t>
            </a:r>
            <a:r>
              <a:rPr lang="en-US" dirty="0" err="1"/>
              <a:t>GiST</a:t>
            </a:r>
            <a:r>
              <a:rPr lang="en-US" dirty="0"/>
              <a:t>.” </a:t>
            </a:r>
          </a:p>
          <a:p>
            <a:r>
              <a:rPr lang="en-US" dirty="0"/>
              <a:t>This index type supports non-balanced data structures such as quadtrees, k-d trees, and radix trees.</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SP-</a:t>
            </a:r>
            <a:r>
              <a:rPr lang="en-IN" dirty="0" err="1"/>
              <a:t>GiST</a:t>
            </a:r>
            <a:r>
              <a:rPr lang="en-IN" dirty="0"/>
              <a:t> (Space-Partitioned </a:t>
            </a:r>
            <a:r>
              <a:rPr lang="en-IN" dirty="0" err="1"/>
              <a:t>GiST</a:t>
            </a:r>
            <a:r>
              <a:rPr lang="en-IN" dirty="0"/>
              <a:t>)</a:t>
            </a:r>
            <a:br>
              <a:rPr lang="en-IN" dirty="0"/>
            </a:br>
            <a:endParaRPr lang="en-IN" dirty="0"/>
          </a:p>
        </p:txBody>
      </p:sp>
    </p:spTree>
    <p:extLst>
      <p:ext uri="{BB962C8B-B14F-4D97-AF65-F5344CB8AC3E}">
        <p14:creationId xmlns:p14="http://schemas.microsoft.com/office/powerpoint/2010/main" val="3924401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7C442D-62DE-4C9B-9DF6-6AAE19F7802B}"/>
              </a:ext>
            </a:extLst>
          </p:cNvPr>
          <p:cNvSpPr>
            <a:spLocks noGrp="1"/>
          </p:cNvSpPr>
          <p:nvPr>
            <p:ph sz="quarter" idx="12"/>
          </p:nvPr>
        </p:nvSpPr>
        <p:spPr/>
        <p:txBody>
          <a:bodyPr/>
          <a:lstStyle/>
          <a:p>
            <a:r>
              <a:rPr lang="en-US" dirty="0"/>
              <a:t>GIN stands for “Generalized Inverted Index.” This are the “Inverted Indexes” that get used for multiple component values such as arrays.</a:t>
            </a:r>
          </a:p>
          <a:p>
            <a:r>
              <a:rPr lang="en-US" dirty="0"/>
              <a:t>The standard distribution of PostgreSQL includes a GIN operator class for arrays, which supports indexed queries using these operators: &lt;@, @&gt;, =, and &amp;&amp;.</a:t>
            </a:r>
            <a:endParaRPr lang="en-IN" dirty="0"/>
          </a:p>
        </p:txBody>
      </p:sp>
      <p:sp>
        <p:nvSpPr>
          <p:cNvPr id="3" name="Title 2">
            <a:extLst>
              <a:ext uri="{FF2B5EF4-FFF2-40B4-BE49-F238E27FC236}">
                <a16:creationId xmlns:a16="http://schemas.microsoft.com/office/drawing/2014/main" id="{50BD13D2-71AF-48B8-AFBE-BF530E9F68CD}"/>
              </a:ext>
            </a:extLst>
          </p:cNvPr>
          <p:cNvSpPr>
            <a:spLocks noGrp="1"/>
          </p:cNvSpPr>
          <p:nvPr>
            <p:ph type="title"/>
          </p:nvPr>
        </p:nvSpPr>
        <p:spPr/>
        <p:txBody>
          <a:bodyPr/>
          <a:lstStyle/>
          <a:p>
            <a:r>
              <a:rPr lang="en-IN" dirty="0"/>
              <a:t>GIN (Generalized Inverted Index)</a:t>
            </a:r>
          </a:p>
        </p:txBody>
      </p:sp>
    </p:spTree>
    <p:extLst>
      <p:ext uri="{BB962C8B-B14F-4D97-AF65-F5344CB8AC3E}">
        <p14:creationId xmlns:p14="http://schemas.microsoft.com/office/powerpoint/2010/main" val="31562701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85000" lnSpcReduction="20000"/>
          </a:bodyPr>
          <a:lstStyle/>
          <a:p>
            <a:r>
              <a:rPr lang="en-US" dirty="0"/>
              <a:t>BRIN stands for “Block Range index.” This featured index type was introduced with Postgres v 9.5.</a:t>
            </a:r>
          </a:p>
          <a:p>
            <a:r>
              <a:rPr lang="en-US" dirty="0"/>
              <a:t>“Because a BRIN index is very small, scanning the index adds little overhead compared to a sequential scan, but may avoid scanning large parts of the table that are known not to contain matching tuples.”</a:t>
            </a:r>
          </a:p>
          <a:p>
            <a:r>
              <a:rPr lang="en-US" dirty="0"/>
              <a:t>“The size of the block range is determined at index creation time by the </a:t>
            </a:r>
            <a:r>
              <a:rPr lang="en-US" dirty="0" err="1"/>
              <a:t>pages_per_range</a:t>
            </a:r>
            <a:r>
              <a:rPr lang="en-US" dirty="0"/>
              <a:t> storage parameter.</a:t>
            </a:r>
          </a:p>
          <a:p>
            <a:r>
              <a:rPr lang="en-US" dirty="0"/>
              <a:t> The number of index entries will be equal to the size of the relation in pages divided by the selected value for </a:t>
            </a:r>
            <a:r>
              <a:rPr lang="en-US" dirty="0" err="1"/>
              <a:t>pages_per_range</a:t>
            </a:r>
            <a:r>
              <a:rPr lang="en-US" dirty="0"/>
              <a:t>. </a:t>
            </a:r>
          </a:p>
          <a:p>
            <a:r>
              <a:rPr lang="en-US" dirty="0"/>
              <a:t>Therefore, the smaller the number, the larger the index becomes (because of the need to store more index entries), but at the same time the summary data stored can be more precise and more data blocks can be skipped during an index scan.”</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3831697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In a BRIN index, PostgreSQL reads your selected column's maximum and minimum values for each 8k-size page of stored data, and then stores that information (page number and minimum and maximum values of column) into the BRIN index.</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160866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fontScale="77500" lnSpcReduction="20000"/>
          </a:bodyPr>
          <a:lstStyle/>
          <a:p>
            <a:r>
              <a:rPr lang="en-US" dirty="0"/>
              <a:t>B-tree indexes have entries for each row in your table, duplicating the data in the indexed columns. </a:t>
            </a:r>
          </a:p>
          <a:p>
            <a:r>
              <a:rPr lang="en-US" dirty="0"/>
              <a:t>This permits super-fast index-only scans, but can be wasteful of disk space. </a:t>
            </a:r>
          </a:p>
          <a:p>
            <a:r>
              <a:rPr lang="en-US" dirty="0"/>
              <a:t>A B-tree index also stores the data in sorted order, which permits very fast lookups of single rows.</a:t>
            </a:r>
          </a:p>
          <a:p>
            <a:r>
              <a:rPr lang="en-US" dirty="0"/>
              <a:t>It also stores the full location of each row in the table, which can require a lot of work when running queries that return many rows.</a:t>
            </a:r>
          </a:p>
          <a:p>
            <a:r>
              <a:rPr lang="en-US" dirty="0"/>
              <a:t>However, a BRIN index contains only the minimum and maximum values contained in a group of database pages. </a:t>
            </a:r>
          </a:p>
          <a:p>
            <a:r>
              <a:rPr lang="en-US" dirty="0"/>
              <a:t>Therefore, the reason for using the BRIN index is that this is a very straightforward way to optimize for speed, and the BRIN index only takes up very little space compared to a B-tree index. </a:t>
            </a:r>
          </a:p>
          <a:p>
            <a:r>
              <a:rPr lang="en-US" dirty="0"/>
              <a:t>BRIN is designed for handling very large tables in which certain columns have some natural correlation with their physical location within the table.</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22405293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558B0-C657-45C4-A050-A0A37EC7304A}"/>
              </a:ext>
            </a:extLst>
          </p:cNvPr>
          <p:cNvSpPr>
            <a:spLocks noGrp="1"/>
          </p:cNvSpPr>
          <p:nvPr>
            <p:ph sz="quarter" idx="12"/>
          </p:nvPr>
        </p:nvSpPr>
        <p:spPr>
          <a:xfrm>
            <a:off x="457201" y="1381124"/>
            <a:ext cx="8228012" cy="5066809"/>
          </a:xfrm>
        </p:spPr>
        <p:txBody>
          <a:bodyPr>
            <a:normAutofit/>
          </a:bodyPr>
          <a:lstStyle/>
          <a:p>
            <a:r>
              <a:rPr lang="en-US" dirty="0"/>
              <a:t>A good example of where you could use a BRIN index is for data you would consider immutable. </a:t>
            </a:r>
          </a:p>
          <a:p>
            <a:r>
              <a:rPr lang="en-US" dirty="0"/>
              <a:t>For the example that follows, the BRIN index is 72kb in size, while the B-tree index is 676mb in size. </a:t>
            </a:r>
          </a:p>
          <a:p>
            <a:r>
              <a:rPr lang="en-US" dirty="0"/>
              <a:t>Yet the performance is pretty much identical for selects.</a:t>
            </a:r>
          </a:p>
          <a:p>
            <a:endParaRPr lang="en-US" dirty="0"/>
          </a:p>
          <a:p>
            <a:r>
              <a:rPr lang="en-US" dirty="0"/>
              <a:t> </a:t>
            </a:r>
            <a:endParaRPr lang="en-IN" dirty="0"/>
          </a:p>
        </p:txBody>
      </p:sp>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spTree>
    <p:extLst>
      <p:ext uri="{BB962C8B-B14F-4D97-AF65-F5344CB8AC3E}">
        <p14:creationId xmlns:p14="http://schemas.microsoft.com/office/powerpoint/2010/main" val="3752940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E0BD38-3E25-4A44-A60F-4F45872EDD93}"/>
              </a:ext>
            </a:extLst>
          </p:cNvPr>
          <p:cNvSpPr>
            <a:spLocks noGrp="1"/>
          </p:cNvSpPr>
          <p:nvPr>
            <p:ph type="title"/>
          </p:nvPr>
        </p:nvSpPr>
        <p:spPr/>
        <p:txBody>
          <a:bodyPr/>
          <a:lstStyle/>
          <a:p>
            <a:r>
              <a:rPr lang="en-IN" dirty="0"/>
              <a:t>BRIN (Block Range index)</a:t>
            </a:r>
          </a:p>
        </p:txBody>
      </p:sp>
      <p:pic>
        <p:nvPicPr>
          <p:cNvPr id="7" name="Picture 6">
            <a:extLst>
              <a:ext uri="{FF2B5EF4-FFF2-40B4-BE49-F238E27FC236}">
                <a16:creationId xmlns:a16="http://schemas.microsoft.com/office/drawing/2014/main" id="{6482254C-6162-4F1B-A9B4-E986FF25A0DC}"/>
              </a:ext>
            </a:extLst>
          </p:cNvPr>
          <p:cNvPicPr>
            <a:picLocks noChangeAspect="1"/>
          </p:cNvPicPr>
          <p:nvPr/>
        </p:nvPicPr>
        <p:blipFill rotWithShape="1">
          <a:blip r:embed="rId2"/>
          <a:srcRect l="21134" t="18706" r="38557" b="5234"/>
          <a:stretch/>
        </p:blipFill>
        <p:spPr>
          <a:xfrm>
            <a:off x="367645" y="1329179"/>
            <a:ext cx="8389855" cy="5476938"/>
          </a:xfrm>
          <a:prstGeom prst="rect">
            <a:avLst/>
          </a:prstGeom>
        </p:spPr>
      </p:pic>
    </p:spTree>
    <p:extLst>
      <p:ext uri="{BB962C8B-B14F-4D97-AF65-F5344CB8AC3E}">
        <p14:creationId xmlns:p14="http://schemas.microsoft.com/office/powerpoint/2010/main" val="16761041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lstStyle/>
          <a:p>
            <a:r>
              <a:rPr lang="en-US" dirty="0"/>
              <a:t>The partial index is useful in case you have commonly used WHERE conditions which use constant values as follows:</a:t>
            </a:r>
          </a:p>
          <a:p>
            <a:endParaRPr lang="en-US" dirty="0"/>
          </a:p>
          <a:p>
            <a:pPr marL="225425" lvl="1" indent="0">
              <a:buNone/>
            </a:pPr>
            <a:r>
              <a:rPr lang="en-US" dirty="0"/>
              <a:t>SELECT * </a:t>
            </a:r>
          </a:p>
          <a:p>
            <a:pPr marL="225425" lvl="1" indent="0">
              <a:buNone/>
            </a:pPr>
            <a:r>
              <a:rPr lang="en-US" dirty="0"/>
              <a:t>FROM </a:t>
            </a:r>
            <a:r>
              <a:rPr lang="en-US" dirty="0" err="1"/>
              <a:t>table_name</a:t>
            </a:r>
            <a:endParaRPr lang="en-US" dirty="0"/>
          </a:p>
          <a:p>
            <a:pPr marL="225425" lvl="1" indent="0">
              <a:buNone/>
            </a:pPr>
            <a:r>
              <a:rPr lang="en-US" dirty="0"/>
              <a:t>WHERE </a:t>
            </a:r>
            <a:r>
              <a:rPr lang="en-US" dirty="0" err="1"/>
              <a:t>column_name</a:t>
            </a:r>
            <a:r>
              <a:rPr lang="en-US" dirty="0"/>
              <a:t> = </a:t>
            </a:r>
            <a:r>
              <a:rPr lang="en-US" dirty="0" err="1"/>
              <a:t>constant_value</a:t>
            </a:r>
            <a:r>
              <a:rPr lang="en-US" dirty="0"/>
              <a:t>;</a:t>
            </a:r>
            <a:endParaRPr lang="en-IN" dirty="0"/>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14301578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42703-039F-4F07-B699-FDBAE092D6CF}"/>
              </a:ext>
            </a:extLst>
          </p:cNvPr>
          <p:cNvSpPr>
            <a:spLocks noGrp="1"/>
          </p:cNvSpPr>
          <p:nvPr>
            <p:ph sz="quarter" idx="12"/>
          </p:nvPr>
        </p:nvSpPr>
        <p:spPr/>
        <p:txBody>
          <a:bodyPr>
            <a:normAutofit fontScale="92500" lnSpcReduction="20000"/>
          </a:bodyPr>
          <a:lstStyle/>
          <a:p>
            <a:r>
              <a:rPr lang="en-US" dirty="0"/>
              <a:t>You can optimize this query by creating an index for the active column as follows:</a:t>
            </a:r>
          </a:p>
          <a:p>
            <a:r>
              <a:rPr lang="en-US" dirty="0"/>
              <a:t>CREATE INDEX </a:t>
            </a:r>
            <a:r>
              <a:rPr lang="en-US" dirty="0" err="1"/>
              <a:t>idx_customer_active</a:t>
            </a:r>
            <a:endParaRPr lang="en-US" dirty="0"/>
          </a:p>
          <a:p>
            <a:r>
              <a:rPr lang="en-US" dirty="0"/>
              <a:t>ON customer(active);</a:t>
            </a:r>
          </a:p>
          <a:p>
            <a:r>
              <a:rPr lang="en-US" dirty="0"/>
              <a:t>This index fulfills its purpose, however, it includes many rows that are never searched, namely all the active customers.</a:t>
            </a:r>
          </a:p>
          <a:p>
            <a:r>
              <a:rPr lang="en-US" dirty="0"/>
              <a:t>To define an index that includes only inactive customers, you use the following statement:</a:t>
            </a:r>
          </a:p>
          <a:p>
            <a:r>
              <a:rPr lang="en-US" b="1" dirty="0">
                <a:solidFill>
                  <a:srgbClr val="FF0000"/>
                </a:solidFill>
              </a:rPr>
              <a:t>CREATE INDEX </a:t>
            </a:r>
            <a:r>
              <a:rPr lang="en-US" b="1" dirty="0" err="1">
                <a:solidFill>
                  <a:srgbClr val="FF0000"/>
                </a:solidFill>
              </a:rPr>
              <a:t>idx_customer_inactive</a:t>
            </a:r>
            <a:endParaRPr lang="en-US" b="1" dirty="0">
              <a:solidFill>
                <a:srgbClr val="FF0000"/>
              </a:solidFill>
            </a:endParaRPr>
          </a:p>
          <a:p>
            <a:r>
              <a:rPr lang="en-US" b="1" dirty="0">
                <a:solidFill>
                  <a:srgbClr val="FF0000"/>
                </a:solidFill>
              </a:rPr>
              <a:t>ON customer(active)</a:t>
            </a:r>
          </a:p>
          <a:p>
            <a:r>
              <a:rPr lang="en-US" b="1" dirty="0">
                <a:solidFill>
                  <a:srgbClr val="FF0000"/>
                </a:solidFill>
              </a:rPr>
              <a:t>WHERE active = 0;</a:t>
            </a:r>
            <a:endParaRPr lang="en-IN" b="1" dirty="0">
              <a:solidFill>
                <a:srgbClr val="FF0000"/>
              </a:solidFill>
            </a:endParaRPr>
          </a:p>
        </p:txBody>
      </p:sp>
      <p:sp>
        <p:nvSpPr>
          <p:cNvPr id="3" name="Title 2">
            <a:extLst>
              <a:ext uri="{FF2B5EF4-FFF2-40B4-BE49-F238E27FC236}">
                <a16:creationId xmlns:a16="http://schemas.microsoft.com/office/drawing/2014/main" id="{99CAF7A0-67AB-4B6D-B89B-5D07590944C2}"/>
              </a:ext>
            </a:extLst>
          </p:cNvPr>
          <p:cNvSpPr>
            <a:spLocks noGrp="1"/>
          </p:cNvSpPr>
          <p:nvPr>
            <p:ph type="title"/>
          </p:nvPr>
        </p:nvSpPr>
        <p:spPr/>
        <p:txBody>
          <a:bodyPr/>
          <a:lstStyle/>
          <a:p>
            <a:r>
              <a:rPr lang="en-IN" dirty="0"/>
              <a:t>Partial Index</a:t>
            </a:r>
          </a:p>
        </p:txBody>
      </p:sp>
    </p:spTree>
    <p:extLst>
      <p:ext uri="{BB962C8B-B14F-4D97-AF65-F5344CB8AC3E}">
        <p14:creationId xmlns:p14="http://schemas.microsoft.com/office/powerpoint/2010/main" val="292977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2050" name="Picture 2">
            <a:extLst>
              <a:ext uri="{FF2B5EF4-FFF2-40B4-BE49-F238E27FC236}">
                <a16:creationId xmlns:a16="http://schemas.microsoft.com/office/drawing/2014/main" id="{C493B74D-E6FB-4572-BB73-A35F472D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47" y="1371599"/>
            <a:ext cx="6663572" cy="521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96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a:bodyPr>
          <a:lstStyle/>
          <a:p>
            <a:r>
              <a:rPr lang="en-US" dirty="0"/>
              <a:t>import and export data using CSV files in PostgreSQL</a:t>
            </a:r>
          </a:p>
          <a:p>
            <a:endParaRPr lang="en-US" dirty="0"/>
          </a:p>
          <a:p>
            <a:r>
              <a:rPr lang="en-US" dirty="0"/>
              <a:t>1. Creating a .csv file</a:t>
            </a:r>
          </a:p>
          <a:p>
            <a:r>
              <a:rPr lang="en-US" dirty="0"/>
              <a:t>2. Creating the table structure</a:t>
            </a:r>
          </a:p>
          <a:p>
            <a:r>
              <a:rPr lang="en-US" dirty="0"/>
              <a:t>3. Importing from a </a:t>
            </a:r>
            <a:r>
              <a:rPr lang="en-US" dirty="0" err="1"/>
              <a:t>psql</a:t>
            </a:r>
            <a:r>
              <a:rPr lang="en-US" dirty="0"/>
              <a:t> prompt</a:t>
            </a:r>
          </a:p>
          <a:p>
            <a:r>
              <a:rPr lang="en-US" dirty="0"/>
              <a:t>4. Importing from a shell prompt</a:t>
            </a:r>
          </a:p>
          <a:p>
            <a:r>
              <a:rPr lang="en-US" dirty="0"/>
              <a:t>5. Exporting data to a .csv file</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33950517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lnSpcReduction="10000"/>
          </a:bodyPr>
          <a:lstStyle/>
          <a:p>
            <a:r>
              <a:rPr lang="en-US" dirty="0"/>
              <a:t>Creating a .csv file</a:t>
            </a:r>
          </a:p>
          <a:p>
            <a:r>
              <a:rPr lang="en-US" dirty="0"/>
              <a:t>The first step is to create a .csv file. You can use any existing file, or you can use the data below that comprises a basic .csv file:</a:t>
            </a:r>
          </a:p>
          <a:p>
            <a:endParaRPr lang="en-US" dirty="0"/>
          </a:p>
          <a:p>
            <a:r>
              <a:rPr lang="en-US" dirty="0" err="1"/>
              <a:t>Capital_City,State,Abbreviation,Zip_Code</a:t>
            </a:r>
            <a:endParaRPr lang="en-US" dirty="0"/>
          </a:p>
          <a:p>
            <a:r>
              <a:rPr lang="en-US" dirty="0"/>
              <a:t>Montgomery,Alabama,AL,36104</a:t>
            </a:r>
          </a:p>
          <a:p>
            <a:r>
              <a:rPr lang="en-US" dirty="0"/>
              <a:t>Juneau,Alaska,AK,99801</a:t>
            </a:r>
          </a:p>
          <a:p>
            <a:r>
              <a:rPr lang="en-US" dirty="0"/>
              <a:t>Phoenix,Arizona,AZ,85001</a:t>
            </a:r>
          </a:p>
          <a:p>
            <a:r>
              <a:rPr lang="en-US" dirty="0"/>
              <a:t>Little Rock,Arkansas,AR,72201</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43751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3DD8C-5EA3-4622-947C-F791F86E52DE}"/>
              </a:ext>
            </a:extLst>
          </p:cNvPr>
          <p:cNvSpPr>
            <a:spLocks noGrp="1"/>
          </p:cNvSpPr>
          <p:nvPr>
            <p:ph sz="quarter" idx="12"/>
          </p:nvPr>
        </p:nvSpPr>
        <p:spPr/>
        <p:txBody>
          <a:bodyPr>
            <a:normAutofit fontScale="92500" lnSpcReduction="20000"/>
          </a:bodyPr>
          <a:lstStyle/>
          <a:p>
            <a:r>
              <a:rPr lang="en-US" dirty="0"/>
              <a:t>CREATE TABLE </a:t>
            </a:r>
            <a:r>
              <a:rPr lang="en-US" dirty="0" err="1"/>
              <a:t>usa</a:t>
            </a:r>
            <a:r>
              <a:rPr lang="en-US" dirty="0"/>
              <a:t> </a:t>
            </a:r>
          </a:p>
          <a:p>
            <a:endParaRPr lang="en-US" dirty="0"/>
          </a:p>
          <a:p>
            <a:r>
              <a:rPr lang="en-US" dirty="0"/>
              <a:t>(</a:t>
            </a:r>
            <a:r>
              <a:rPr lang="en-US" dirty="0" err="1"/>
              <a:t>Capital_city</a:t>
            </a:r>
            <a:r>
              <a:rPr lang="en-US" dirty="0"/>
              <a:t> varchar, </a:t>
            </a:r>
          </a:p>
          <a:p>
            <a:endParaRPr lang="en-US" dirty="0"/>
          </a:p>
          <a:p>
            <a:r>
              <a:rPr lang="en-US" dirty="0"/>
              <a:t>State varchar, </a:t>
            </a:r>
          </a:p>
          <a:p>
            <a:endParaRPr lang="en-US" dirty="0"/>
          </a:p>
          <a:p>
            <a:r>
              <a:rPr lang="en-US" dirty="0"/>
              <a:t>Abbreviation varchar(2), </a:t>
            </a:r>
          </a:p>
          <a:p>
            <a:endParaRPr lang="en-US" dirty="0"/>
          </a:p>
          <a:p>
            <a:r>
              <a:rPr lang="en-US" dirty="0" err="1"/>
              <a:t>zip_code</a:t>
            </a:r>
            <a:r>
              <a:rPr lang="en-US" dirty="0"/>
              <a:t> numeric(5)</a:t>
            </a:r>
          </a:p>
          <a:p>
            <a:endParaRPr lang="en-US" dirty="0"/>
          </a:p>
          <a:p>
            <a:r>
              <a:rPr lang="en-US" dirty="0"/>
              <a:t>);</a:t>
            </a:r>
            <a:endParaRPr lang="en-IN" dirty="0"/>
          </a:p>
        </p:txBody>
      </p:sp>
      <p:sp>
        <p:nvSpPr>
          <p:cNvPr id="3" name="Title 2">
            <a:extLst>
              <a:ext uri="{FF2B5EF4-FFF2-40B4-BE49-F238E27FC236}">
                <a16:creationId xmlns:a16="http://schemas.microsoft.com/office/drawing/2014/main" id="{00881111-5BB9-4B6A-95DA-2BE59E11207F}"/>
              </a:ext>
            </a:extLst>
          </p:cNvPr>
          <p:cNvSpPr>
            <a:spLocks noGrp="1"/>
          </p:cNvSpPr>
          <p:nvPr>
            <p:ph type="title"/>
          </p:nvPr>
        </p:nvSpPr>
        <p:spPr/>
        <p:txBody>
          <a:bodyPr/>
          <a:lstStyle/>
          <a:p>
            <a:r>
              <a:rPr lang="en-US" dirty="0"/>
              <a:t>Moving Data the Copy command</a:t>
            </a:r>
            <a:endParaRPr lang="en-IN" dirty="0"/>
          </a:p>
        </p:txBody>
      </p:sp>
    </p:spTree>
    <p:extLst>
      <p:ext uri="{BB962C8B-B14F-4D97-AF65-F5344CB8AC3E}">
        <p14:creationId xmlns:p14="http://schemas.microsoft.com/office/powerpoint/2010/main" val="15182064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lnSpcReduction="10000"/>
          </a:bodyPr>
          <a:lstStyle/>
          <a:p>
            <a:r>
              <a:rPr lang="en-US" dirty="0"/>
              <a:t>\COPY &lt;table name&gt; FROM 'location + </a:t>
            </a:r>
            <a:r>
              <a:rPr lang="en-US" dirty="0" err="1"/>
              <a:t>file_name</a:t>
            </a:r>
            <a:r>
              <a:rPr lang="en-US" dirty="0"/>
              <a:t>' DELIMITER ',' CSV HEADER;</a:t>
            </a:r>
          </a:p>
          <a:p>
            <a:r>
              <a:rPr lang="en-US" dirty="0"/>
              <a:t>To understand the execution steps, let’s look at each item in this command:</a:t>
            </a:r>
          </a:p>
          <a:p>
            <a:r>
              <a:rPr lang="en-US" dirty="0"/>
              <a:t>\COPY: This is the command to copy the record to / from the .csv file.</a:t>
            </a:r>
          </a:p>
          <a:p>
            <a:r>
              <a:rPr lang="en-US" dirty="0"/>
              <a:t>&lt;table name&gt;: Provides the table name where you want to import the data.</a:t>
            </a:r>
          </a:p>
          <a:p>
            <a:r>
              <a:rPr lang="en-US" dirty="0"/>
              <a:t>FROM: Specifies that we are going to import from a file (we will also be using TO in order to export it to a file at a later stage).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6146817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9405C-8AF3-4B74-8499-8FF604A6DA53}"/>
              </a:ext>
            </a:extLst>
          </p:cNvPr>
          <p:cNvSpPr>
            <a:spLocks noGrp="1"/>
          </p:cNvSpPr>
          <p:nvPr>
            <p:ph sz="quarter" idx="12"/>
          </p:nvPr>
        </p:nvSpPr>
        <p:spPr/>
        <p:txBody>
          <a:bodyPr>
            <a:normAutofit/>
          </a:bodyPr>
          <a:lstStyle/>
          <a:p>
            <a:r>
              <a:rPr lang="en-US" dirty="0"/>
              <a:t>'location + </a:t>
            </a:r>
            <a:r>
              <a:rPr lang="en-US" dirty="0" err="1"/>
              <a:t>file_name</a:t>
            </a:r>
            <a:r>
              <a:rPr lang="en-US" dirty="0"/>
              <a:t>': An absolute path to the file (make sure you have read access to the file).</a:t>
            </a:r>
          </a:p>
          <a:p>
            <a:r>
              <a:rPr lang="en-US" dirty="0"/>
              <a:t>DELIMITER ',': Specifies the delimiter, which in our case is a comma: ‘,’. </a:t>
            </a:r>
          </a:p>
          <a:p>
            <a:r>
              <a:rPr lang="en-US" dirty="0"/>
              <a:t>CSV Specifies the file type from which we are going to import.</a:t>
            </a:r>
          </a:p>
          <a:p>
            <a:r>
              <a:rPr lang="en-US" dirty="0"/>
              <a:t>HEADER Signifies that we have a header row in our .csv file and while importing we should ignore the first row (similarly, while exporting we can use this to specify whether we want to include or exclude the header file).</a:t>
            </a:r>
            <a:endParaRPr lang="en-IN" dirty="0"/>
          </a:p>
        </p:txBody>
      </p:sp>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spTree>
    <p:extLst>
      <p:ext uri="{BB962C8B-B14F-4D97-AF65-F5344CB8AC3E}">
        <p14:creationId xmlns:p14="http://schemas.microsoft.com/office/powerpoint/2010/main" val="13833259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75121-4DA2-4E5B-9043-ED60B275445F}"/>
              </a:ext>
            </a:extLst>
          </p:cNvPr>
          <p:cNvSpPr>
            <a:spLocks noGrp="1"/>
          </p:cNvSpPr>
          <p:nvPr>
            <p:ph type="title"/>
          </p:nvPr>
        </p:nvSpPr>
        <p:spPr/>
        <p:txBody>
          <a:bodyPr/>
          <a:lstStyle/>
          <a:p>
            <a:r>
              <a:rPr lang="en-US" dirty="0"/>
              <a:t>Importing from a </a:t>
            </a:r>
            <a:r>
              <a:rPr lang="en-US" dirty="0" err="1"/>
              <a:t>psql</a:t>
            </a:r>
            <a:r>
              <a:rPr lang="en-US" dirty="0"/>
              <a:t> prompt</a:t>
            </a:r>
            <a:endParaRPr lang="en-IN" dirty="0"/>
          </a:p>
        </p:txBody>
      </p:sp>
      <p:pic>
        <p:nvPicPr>
          <p:cNvPr id="7" name="Picture 6">
            <a:extLst>
              <a:ext uri="{FF2B5EF4-FFF2-40B4-BE49-F238E27FC236}">
                <a16:creationId xmlns:a16="http://schemas.microsoft.com/office/drawing/2014/main" id="{4B3C2055-A846-4CC0-86E2-F944E289F9D3}"/>
              </a:ext>
            </a:extLst>
          </p:cNvPr>
          <p:cNvPicPr>
            <a:picLocks noChangeAspect="1"/>
          </p:cNvPicPr>
          <p:nvPr/>
        </p:nvPicPr>
        <p:blipFill rotWithShape="1">
          <a:blip r:embed="rId2"/>
          <a:srcRect b="74127"/>
          <a:stretch/>
        </p:blipFill>
        <p:spPr>
          <a:xfrm>
            <a:off x="94268" y="1544378"/>
            <a:ext cx="9144000" cy="1330797"/>
          </a:xfrm>
          <a:prstGeom prst="rect">
            <a:avLst/>
          </a:prstGeom>
        </p:spPr>
      </p:pic>
    </p:spTree>
    <p:extLst>
      <p:ext uri="{BB962C8B-B14F-4D97-AF65-F5344CB8AC3E}">
        <p14:creationId xmlns:p14="http://schemas.microsoft.com/office/powerpoint/2010/main" val="15192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222DE-4562-4A14-A98F-388D372C881A}"/>
              </a:ext>
            </a:extLst>
          </p:cNvPr>
          <p:cNvSpPr>
            <a:spLocks noGrp="1"/>
          </p:cNvSpPr>
          <p:nvPr>
            <p:ph type="title"/>
          </p:nvPr>
        </p:nvSpPr>
        <p:spPr/>
        <p:txBody>
          <a:bodyPr/>
          <a:lstStyle/>
          <a:p>
            <a:r>
              <a:rPr lang="en-US" dirty="0"/>
              <a:t>Exporting data to a .csv file</a:t>
            </a:r>
            <a:endParaRPr lang="en-IN" dirty="0"/>
          </a:p>
        </p:txBody>
      </p:sp>
      <p:pic>
        <p:nvPicPr>
          <p:cNvPr id="5" name="Picture 4">
            <a:extLst>
              <a:ext uri="{FF2B5EF4-FFF2-40B4-BE49-F238E27FC236}">
                <a16:creationId xmlns:a16="http://schemas.microsoft.com/office/drawing/2014/main" id="{AE14F678-6BBD-40FC-8A09-430D24B3E10B}"/>
              </a:ext>
            </a:extLst>
          </p:cNvPr>
          <p:cNvPicPr>
            <a:picLocks noChangeAspect="1"/>
          </p:cNvPicPr>
          <p:nvPr/>
        </p:nvPicPr>
        <p:blipFill rotWithShape="1">
          <a:blip r:embed="rId2"/>
          <a:srcRect b="67915"/>
          <a:stretch/>
        </p:blipFill>
        <p:spPr>
          <a:xfrm>
            <a:off x="0" y="1451139"/>
            <a:ext cx="9144000" cy="1650280"/>
          </a:xfrm>
          <a:prstGeom prst="rect">
            <a:avLst/>
          </a:prstGeom>
        </p:spPr>
      </p:pic>
    </p:spTree>
    <p:extLst>
      <p:ext uri="{BB962C8B-B14F-4D97-AF65-F5344CB8AC3E}">
        <p14:creationId xmlns:p14="http://schemas.microsoft.com/office/powerpoint/2010/main" val="22489905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The PostgreSQL System Catalog is a schema with tables and views that contain metadata about all the other objects inside the database and more. </a:t>
            </a:r>
          </a:p>
          <a:p>
            <a:r>
              <a:rPr lang="en-US" dirty="0"/>
              <a:t>With it, we can discover when various operations happen, how tables or indexes are accessed, and even whether or not the database system is reading information from memory or needing to fetch data from disk.</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92195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PostgreSQL stores the metadata information about the database and cluster in the schema ‘</a:t>
            </a:r>
            <a:r>
              <a:rPr lang="en-US" dirty="0" err="1"/>
              <a:t>pg_catalog</a:t>
            </a:r>
            <a:r>
              <a:rPr lang="en-US" dirty="0"/>
              <a:t>’.</a:t>
            </a:r>
          </a:p>
          <a:p>
            <a:r>
              <a:rPr lang="en-US" dirty="0"/>
              <a:t>This information is partially used by PostgreSQL itself to keep track of things itself, but it also is presented so external people / processes can understand the inside of the databases too.</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7843901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Information</a:t>
            </a:r>
          </a:p>
          <a:p>
            <a:r>
              <a:rPr lang="en-US" dirty="0"/>
              <a:t>General database info is stored in </a:t>
            </a:r>
            <a:r>
              <a:rPr lang="en-US" dirty="0" err="1"/>
              <a:t>pg_database</a:t>
            </a:r>
            <a:r>
              <a:rPr lang="en-US" dirty="0"/>
              <a:t> and statistics are stored in </a:t>
            </a:r>
            <a:r>
              <a:rPr lang="en-US" dirty="0" err="1"/>
              <a:t>pg_stat_database</a:t>
            </a:r>
            <a:r>
              <a:rPr lang="en-US" dirty="0"/>
              <a:t>.</a:t>
            </a:r>
          </a:p>
          <a:p>
            <a:r>
              <a:rPr lang="en-US" dirty="0"/>
              <a:t>SELECT </a:t>
            </a:r>
            <a:r>
              <a:rPr lang="en-US" dirty="0" err="1"/>
              <a:t>oid</a:t>
            </a:r>
            <a:r>
              <a:rPr lang="en-US" dirty="0"/>
              <a:t>,* FROM </a:t>
            </a:r>
            <a:r>
              <a:rPr lang="en-US" dirty="0" err="1"/>
              <a:t>pg_database</a:t>
            </a:r>
            <a:r>
              <a:rPr lang="en-US" dirty="0"/>
              <a:t> WHERE </a:t>
            </a:r>
            <a:r>
              <a:rPr lang="en-US" dirty="0" err="1"/>
              <a:t>datname</a:t>
            </a:r>
            <a:r>
              <a:rPr lang="en-US" dirty="0"/>
              <a:t> = '</a:t>
            </a:r>
            <a:r>
              <a:rPr lang="en-US" dirty="0" err="1"/>
              <a:t>accountdb</a:t>
            </a:r>
            <a:r>
              <a:rPr lang="en-US" dirty="0"/>
              <a:t>’;</a:t>
            </a:r>
          </a:p>
          <a:p>
            <a:r>
              <a:rPr lang="en-US" dirty="0"/>
              <a:t>SELECT * FROM </a:t>
            </a:r>
            <a:r>
              <a:rPr lang="en-US" dirty="0" err="1"/>
              <a:t>pg_stat_database</a:t>
            </a:r>
            <a:r>
              <a:rPr lang="en-US" dirty="0"/>
              <a:t> WHERE </a:t>
            </a:r>
            <a:r>
              <a:rPr lang="en-US" dirty="0" err="1"/>
              <a:t>datname</a:t>
            </a:r>
            <a:r>
              <a:rPr lang="en-US" dirty="0"/>
              <a:t> = ‘</a:t>
            </a:r>
            <a:r>
              <a:rPr lang="en-US" dirty="0" err="1"/>
              <a:t>accountdb</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408679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3074" name="Picture 2">
            <a:extLst>
              <a:ext uri="{FF2B5EF4-FFF2-40B4-BE49-F238E27FC236}">
                <a16:creationId xmlns:a16="http://schemas.microsoft.com/office/drawing/2014/main" id="{E8EEB9AB-50CC-489B-A662-55BFA3A80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7" y="1291472"/>
            <a:ext cx="7568546" cy="515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9496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Database Activity and Locks</a:t>
            </a:r>
          </a:p>
          <a:p>
            <a:r>
              <a:rPr lang="en-US" dirty="0"/>
              <a:t>There are two views that show current user activity, </a:t>
            </a:r>
            <a:r>
              <a:rPr lang="en-US" dirty="0" err="1"/>
              <a:t>pg_stat_activity</a:t>
            </a:r>
            <a:r>
              <a:rPr lang="en-US" dirty="0"/>
              <a:t> and </a:t>
            </a:r>
            <a:r>
              <a:rPr lang="en-US" dirty="0" err="1"/>
              <a:t>pg_locks</a:t>
            </a:r>
            <a:r>
              <a:rPr lang="en-US" dirty="0"/>
              <a:t>. </a:t>
            </a:r>
          </a:p>
          <a:p>
            <a:r>
              <a:rPr lang="en-US" dirty="0"/>
              <a:t>When queried, these show information about current connections to the databases, and what kind of locks they have on what relations.</a:t>
            </a:r>
          </a:p>
          <a:p>
            <a:r>
              <a:rPr lang="en-US" dirty="0"/>
              <a:t>SELECT * FROM </a:t>
            </a:r>
            <a:r>
              <a:rPr lang="en-US" dirty="0" err="1"/>
              <a:t>pg_stat_activity</a:t>
            </a:r>
            <a:r>
              <a:rPr lang="en-US" dirty="0"/>
              <a:t>; </a:t>
            </a:r>
          </a:p>
          <a:p>
            <a:r>
              <a:rPr lang="en-US" dirty="0"/>
              <a:t>SELECT * FROM </a:t>
            </a:r>
            <a:r>
              <a:rPr lang="en-US" dirty="0" err="1"/>
              <a:t>pg_locks</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003682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lstStyle/>
          <a:p>
            <a:r>
              <a:rPr lang="en-US" dirty="0"/>
              <a:t>SELECT * FROM </a:t>
            </a:r>
            <a:r>
              <a:rPr lang="en-US" dirty="0" err="1"/>
              <a:t>pg_stat_user_tables</a:t>
            </a:r>
            <a:r>
              <a:rPr lang="en-US" dirty="0"/>
              <a:t> WHERE </a:t>
            </a:r>
            <a:r>
              <a:rPr lang="en-US" dirty="0" err="1"/>
              <a:t>schemaname</a:t>
            </a:r>
            <a:r>
              <a:rPr lang="en-US" dirty="0"/>
              <a:t> = 'public' AND </a:t>
            </a:r>
            <a:r>
              <a:rPr lang="en-US" dirty="0" err="1"/>
              <a:t>relname</a:t>
            </a:r>
            <a:r>
              <a:rPr lang="en-US" dirty="0"/>
              <a:t> = 'history’;</a:t>
            </a:r>
          </a:p>
          <a:p>
            <a:endParaRPr lang="en-US" dirty="0"/>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981211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fontScale="92500" lnSpcReduction="10000"/>
          </a:bodyPr>
          <a:lstStyle/>
          <a:p>
            <a:r>
              <a:rPr lang="en-US" dirty="0"/>
              <a:t>Table Vacuum Activity</a:t>
            </a:r>
          </a:p>
          <a:p>
            <a:r>
              <a:rPr lang="en-US" dirty="0"/>
              <a:t>Table maintenance is done through either VACUUM or AUTOVACUUM, and statistics are gathered through ANALYZE or AUTOANALYZE. </a:t>
            </a:r>
          </a:p>
          <a:p>
            <a:r>
              <a:rPr lang="en-US" dirty="0"/>
              <a:t>The next four columns contain the dates for when each of these operations were last run: ‘</a:t>
            </a:r>
            <a:r>
              <a:rPr lang="en-US" dirty="0" err="1"/>
              <a:t>last_vacuum</a:t>
            </a:r>
            <a:r>
              <a:rPr lang="en-US" dirty="0"/>
              <a:t>’, ‘</a:t>
            </a:r>
            <a:r>
              <a:rPr lang="en-US" dirty="0" err="1"/>
              <a:t>last_autovacuum</a:t>
            </a:r>
            <a:r>
              <a:rPr lang="en-US" dirty="0"/>
              <a:t>’, ‘</a:t>
            </a:r>
            <a:r>
              <a:rPr lang="en-US" dirty="0" err="1"/>
              <a:t>last_analyze</a:t>
            </a:r>
            <a:r>
              <a:rPr lang="en-US" dirty="0"/>
              <a:t>’, ‘</a:t>
            </a:r>
            <a:r>
              <a:rPr lang="en-US" dirty="0" err="1"/>
              <a:t>last_autoanalyze</a:t>
            </a:r>
            <a:r>
              <a:rPr lang="en-US" dirty="0"/>
              <a:t>’.</a:t>
            </a:r>
          </a:p>
          <a:p>
            <a:r>
              <a:rPr lang="en-US" dirty="0"/>
              <a:t>We also have four more convenient columns that simply count how many times the previous actions occur. </a:t>
            </a:r>
          </a:p>
          <a:p>
            <a:r>
              <a:rPr lang="en-US" dirty="0"/>
              <a:t>Using these, we can see which tables get the most activity: ‘</a:t>
            </a:r>
            <a:r>
              <a:rPr lang="en-US" dirty="0" err="1"/>
              <a:t>vacuum_count</a:t>
            </a:r>
            <a:r>
              <a:rPr lang="en-US" dirty="0"/>
              <a:t>’, ‘</a:t>
            </a:r>
            <a:r>
              <a:rPr lang="en-US" dirty="0" err="1"/>
              <a:t>autovacuum_count</a:t>
            </a:r>
            <a:r>
              <a:rPr lang="en-US" dirty="0"/>
              <a:t>’, ‘</a:t>
            </a:r>
            <a:r>
              <a:rPr lang="en-US" dirty="0" err="1"/>
              <a:t>analyze_count</a:t>
            </a:r>
            <a:r>
              <a:rPr lang="en-US" dirty="0"/>
              <a:t>’, and ‘</a:t>
            </a:r>
            <a:r>
              <a:rPr lang="en-US" dirty="0" err="1"/>
              <a:t>autoanalyze_count</a:t>
            </a:r>
            <a:r>
              <a:rPr lang="en-US" dirty="0"/>
              <a:t>’.</a:t>
            </a:r>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26665492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8C85A-1899-4AFA-AE69-A110616A04BC}"/>
              </a:ext>
            </a:extLst>
          </p:cNvPr>
          <p:cNvSpPr>
            <a:spLocks noGrp="1"/>
          </p:cNvSpPr>
          <p:nvPr>
            <p:ph sz="quarter" idx="12"/>
          </p:nvPr>
        </p:nvSpPr>
        <p:spPr/>
        <p:txBody>
          <a:bodyPr>
            <a:normAutofit/>
          </a:bodyPr>
          <a:lstStyle/>
          <a:p>
            <a:r>
              <a:rPr lang="en-US" dirty="0"/>
              <a:t>SELECT * FROM </a:t>
            </a:r>
            <a:r>
              <a:rPr lang="en-US" dirty="0" err="1"/>
              <a:t>pg_statio_user_tables</a:t>
            </a:r>
            <a:r>
              <a:rPr lang="en-US" dirty="0"/>
              <a:t> WHERE </a:t>
            </a:r>
            <a:r>
              <a:rPr lang="en-US" dirty="0" err="1"/>
              <a:t>schemaname</a:t>
            </a:r>
            <a:r>
              <a:rPr lang="en-US" dirty="0"/>
              <a:t> = 'public' AND </a:t>
            </a:r>
            <a:r>
              <a:rPr lang="en-US" dirty="0" err="1"/>
              <a:t>relname</a:t>
            </a:r>
            <a:r>
              <a:rPr lang="en-US" dirty="0"/>
              <a:t> = history;</a:t>
            </a:r>
          </a:p>
          <a:p>
            <a:r>
              <a:rPr lang="en-US" dirty="0"/>
              <a:t>Index Meta data</a:t>
            </a:r>
          </a:p>
          <a:p>
            <a:r>
              <a:rPr lang="en-US" dirty="0"/>
              <a:t>SELECT * FROM </a:t>
            </a:r>
            <a:r>
              <a:rPr lang="en-US" dirty="0" err="1"/>
              <a:t>pg_stat_user_indexes</a:t>
            </a:r>
            <a:r>
              <a:rPr lang="en-US" dirty="0"/>
              <a:t> WHERE </a:t>
            </a:r>
            <a:r>
              <a:rPr lang="en-US" dirty="0" err="1"/>
              <a:t>indexrelname</a:t>
            </a:r>
            <a:r>
              <a:rPr lang="en-US" dirty="0"/>
              <a:t> = '</a:t>
            </a:r>
            <a:r>
              <a:rPr lang="en-US" dirty="0" err="1"/>
              <a:t>history_pkey</a:t>
            </a:r>
            <a:r>
              <a:rPr lang="en-US" dirty="0"/>
              <a:t>’;</a:t>
            </a:r>
          </a:p>
          <a:p>
            <a:endParaRPr lang="en-US" dirty="0"/>
          </a:p>
        </p:txBody>
      </p:sp>
      <p:sp>
        <p:nvSpPr>
          <p:cNvPr id="3" name="Title 2">
            <a:extLst>
              <a:ext uri="{FF2B5EF4-FFF2-40B4-BE49-F238E27FC236}">
                <a16:creationId xmlns:a16="http://schemas.microsoft.com/office/drawing/2014/main" id="{7B537262-4392-4587-B7C5-C009CA9B31F3}"/>
              </a:ext>
            </a:extLst>
          </p:cNvPr>
          <p:cNvSpPr>
            <a:spLocks noGrp="1"/>
          </p:cNvSpPr>
          <p:nvPr>
            <p:ph type="title"/>
          </p:nvPr>
        </p:nvSpPr>
        <p:spPr/>
        <p:txBody>
          <a:bodyPr/>
          <a:lstStyle/>
          <a:p>
            <a:r>
              <a:rPr lang="en-US" dirty="0"/>
              <a:t>Understanding And Reading the PostgreSQL System Catalog (Meta Data)</a:t>
            </a:r>
            <a:endParaRPr lang="en-IN" dirty="0"/>
          </a:p>
        </p:txBody>
      </p:sp>
    </p:spTree>
    <p:extLst>
      <p:ext uri="{BB962C8B-B14F-4D97-AF65-F5344CB8AC3E}">
        <p14:creationId xmlns:p14="http://schemas.microsoft.com/office/powerpoint/2010/main" val="17235113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E40C7E-2904-437C-9468-75D9FCAAFF2A}"/>
              </a:ext>
            </a:extLst>
          </p:cNvPr>
          <p:cNvSpPr>
            <a:spLocks noGrp="1"/>
          </p:cNvSpPr>
          <p:nvPr>
            <p:ph sz="quarter" idx="12"/>
          </p:nvPr>
        </p:nvSpPr>
        <p:spPr/>
        <p:txBody>
          <a:bodyPr>
            <a:normAutofit/>
          </a:bodyPr>
          <a:lstStyle/>
          <a:p>
            <a:r>
              <a:rPr lang="en-US" dirty="0"/>
              <a:t>1. Benefits of partitioning</a:t>
            </a:r>
          </a:p>
          <a:p>
            <a:r>
              <a:rPr lang="en-US" dirty="0"/>
              <a:t>2. When to use partitioning</a:t>
            </a:r>
          </a:p>
          <a:p>
            <a:r>
              <a:rPr lang="en-US" dirty="0"/>
              <a:t>3. How to use partitioning</a:t>
            </a:r>
          </a:p>
          <a:p>
            <a:pPr lvl="1"/>
            <a:r>
              <a:rPr lang="en-US" dirty="0"/>
              <a:t>a. List partition</a:t>
            </a:r>
          </a:p>
          <a:p>
            <a:pPr lvl="1"/>
            <a:r>
              <a:rPr lang="en-US" dirty="0"/>
              <a:t>b. Range partition</a:t>
            </a:r>
          </a:p>
          <a:p>
            <a:pPr lvl="1"/>
            <a:r>
              <a:rPr lang="en-US" dirty="0"/>
              <a:t>c. Hash partition</a:t>
            </a:r>
          </a:p>
          <a:p>
            <a:pPr lvl="1"/>
            <a:r>
              <a:rPr lang="en-US" dirty="0"/>
              <a:t>d. Multilevel partition</a:t>
            </a:r>
          </a:p>
          <a:p>
            <a:r>
              <a:rPr lang="en-US" dirty="0"/>
              <a:t>4. Limitations</a:t>
            </a:r>
            <a:endParaRPr lang="en-IN" dirty="0"/>
          </a:p>
        </p:txBody>
      </p:sp>
      <p:sp>
        <p:nvSpPr>
          <p:cNvPr id="3" name="Title 2">
            <a:extLst>
              <a:ext uri="{FF2B5EF4-FFF2-40B4-BE49-F238E27FC236}">
                <a16:creationId xmlns:a16="http://schemas.microsoft.com/office/drawing/2014/main" id="{1B060138-07BD-4422-9157-4B3242D9118B}"/>
              </a:ext>
            </a:extLst>
          </p:cNvPr>
          <p:cNvSpPr>
            <a:spLocks noGrp="1"/>
          </p:cNvSpPr>
          <p:nvPr>
            <p:ph type="title"/>
          </p:nvPr>
        </p:nvSpPr>
        <p:spPr/>
        <p:txBody>
          <a:bodyPr/>
          <a:lstStyle/>
          <a:p>
            <a:r>
              <a:rPr lang="en-US" dirty="0"/>
              <a:t>How to use table partitioning to scale PostgreSQL</a:t>
            </a:r>
            <a:endParaRPr lang="en-IN" dirty="0"/>
          </a:p>
        </p:txBody>
      </p:sp>
    </p:spTree>
    <p:extLst>
      <p:ext uri="{BB962C8B-B14F-4D97-AF65-F5344CB8AC3E}">
        <p14:creationId xmlns:p14="http://schemas.microsoft.com/office/powerpoint/2010/main" val="31136621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4972541"/>
          </a:xfrm>
        </p:spPr>
        <p:txBody>
          <a:bodyPr>
            <a:normAutofit fontScale="85000" lnSpcReduction="10000"/>
          </a:bodyPr>
          <a:lstStyle/>
          <a:p>
            <a:r>
              <a:rPr lang="en-US" dirty="0"/>
              <a:t>With huge data being stored in databases, performance and scaling are two main factors that are affected. </a:t>
            </a:r>
          </a:p>
          <a:p>
            <a:r>
              <a:rPr lang="en-US" dirty="0"/>
              <a:t>As table size increases with data load, more data scanning, swapping pages to memory, and other table operation costs also increase. </a:t>
            </a:r>
          </a:p>
          <a:p>
            <a:r>
              <a:rPr lang="en-US" dirty="0"/>
              <a:t>Partitioning may be a good solution, as It can help divide a large table into smaller tables and thus reduce table scans and memory swap problems, which ultimately increases performance.</a:t>
            </a:r>
          </a:p>
          <a:p>
            <a:r>
              <a:rPr lang="en-US" dirty="0"/>
              <a:t>Partitioning helps to scale PostgreSQL by splitting large logical tables into smaller physical tables that can be stored on different storage media based on uses. </a:t>
            </a:r>
          </a:p>
          <a:p>
            <a:r>
              <a:rPr lang="en-US" dirty="0"/>
              <a:t>Users can take better advantage of scaling by using declarative partitioning along with foreign tables using </a:t>
            </a:r>
            <a:r>
              <a:rPr lang="en-US" dirty="0" err="1"/>
              <a:t>postgres_fdw</a:t>
            </a:r>
            <a:r>
              <a:rPr lang="en-US" dirty="0"/>
              <a:t>. </a:t>
            </a:r>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Partitioning</a:t>
            </a:r>
          </a:p>
        </p:txBody>
      </p:sp>
    </p:spTree>
    <p:extLst>
      <p:ext uri="{BB962C8B-B14F-4D97-AF65-F5344CB8AC3E}">
        <p14:creationId xmlns:p14="http://schemas.microsoft.com/office/powerpoint/2010/main" val="29094869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93734-AA6B-4CBD-864B-3CEB82A453E9}"/>
              </a:ext>
            </a:extLst>
          </p:cNvPr>
          <p:cNvSpPr>
            <a:spLocks noGrp="1"/>
          </p:cNvSpPr>
          <p:nvPr>
            <p:ph sz="quarter" idx="12"/>
          </p:nvPr>
        </p:nvSpPr>
        <p:spPr>
          <a:xfrm>
            <a:off x="457201" y="1381124"/>
            <a:ext cx="8228012" cy="5142224"/>
          </a:xfrm>
        </p:spPr>
        <p:txBody>
          <a:bodyPr>
            <a:normAutofit fontScale="85000" lnSpcReduction="20000"/>
          </a:bodyPr>
          <a:lstStyle/>
          <a:p>
            <a:r>
              <a:rPr lang="en-US" dirty="0"/>
              <a:t>PostgreSQL declarative partitioning is highly flexible and provides good control to users. </a:t>
            </a:r>
          </a:p>
          <a:p>
            <a:r>
              <a:rPr lang="en-US" dirty="0"/>
              <a:t>Users can create any level of partitioning based on need and can modify, use constraints, triggers, and indexes on each partition separately as well as on all partitions together.</a:t>
            </a:r>
          </a:p>
          <a:p>
            <a:r>
              <a:rPr lang="en-US" dirty="0"/>
              <a:t>Query performance can be increased significantly compared to selecting from a single large table.</a:t>
            </a:r>
          </a:p>
          <a:p>
            <a:r>
              <a:rPr lang="en-US" dirty="0"/>
              <a:t>Partition-wise-join and partition-wise-aggregate features increase complex query computation performance as well.</a:t>
            </a:r>
          </a:p>
          <a:p>
            <a:r>
              <a:rPr lang="en-US" dirty="0"/>
              <a:t>Bulk loads and data deletion can be much faster, as based on user requirements these operations can be performed on individual partitions.</a:t>
            </a:r>
          </a:p>
          <a:p>
            <a:r>
              <a:rPr lang="en-US" dirty="0"/>
              <a:t>Each partition can contain data based on its frequency of use and so can be stored on media that may be cheaper or slower for low-use data.</a:t>
            </a:r>
          </a:p>
          <a:p>
            <a:endParaRPr lang="en-IN" dirty="0"/>
          </a:p>
        </p:txBody>
      </p:sp>
      <p:sp>
        <p:nvSpPr>
          <p:cNvPr id="3" name="Title 2">
            <a:extLst>
              <a:ext uri="{FF2B5EF4-FFF2-40B4-BE49-F238E27FC236}">
                <a16:creationId xmlns:a16="http://schemas.microsoft.com/office/drawing/2014/main" id="{5D6A7D95-FFC6-42C8-BE4D-E057D0966BCE}"/>
              </a:ext>
            </a:extLst>
          </p:cNvPr>
          <p:cNvSpPr>
            <a:spLocks noGrp="1"/>
          </p:cNvSpPr>
          <p:nvPr>
            <p:ph type="title"/>
          </p:nvPr>
        </p:nvSpPr>
        <p:spPr/>
        <p:txBody>
          <a:bodyPr/>
          <a:lstStyle/>
          <a:p>
            <a:r>
              <a:rPr lang="en-IN" dirty="0"/>
              <a:t>Benefits of Partitioning</a:t>
            </a:r>
          </a:p>
        </p:txBody>
      </p:sp>
    </p:spTree>
    <p:extLst>
      <p:ext uri="{BB962C8B-B14F-4D97-AF65-F5344CB8AC3E}">
        <p14:creationId xmlns:p14="http://schemas.microsoft.com/office/powerpoint/2010/main" val="2306140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lnSpcReduction="10000"/>
          </a:bodyPr>
          <a:lstStyle/>
          <a:p>
            <a:r>
              <a:rPr lang="en-US" dirty="0"/>
              <a:t>Most benefits of partitioning can be enjoyed when a single table is not able to provide them. </a:t>
            </a:r>
          </a:p>
          <a:p>
            <a:r>
              <a:rPr lang="en-US" dirty="0"/>
              <a:t>So we can say that if a lot of data is going to be written on a single table at some point, users need partitioning. </a:t>
            </a:r>
          </a:p>
          <a:p>
            <a:r>
              <a:rPr lang="en-US" dirty="0"/>
              <a:t>Apart from data, there may be other factors users should consider, like update frequency of the data, use of data over a time period, how small a range data can be divided, etc. </a:t>
            </a:r>
          </a:p>
          <a:p>
            <a:r>
              <a:rPr lang="en-US" dirty="0"/>
              <a:t>With good planning and taking all factors into consideration, table partitioning can give a great performance boost and scale your PostgreSQL to larger datasets.</a:t>
            </a:r>
            <a:endParaRPr lang="en-IN" dirty="0"/>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When to use partitioning </a:t>
            </a:r>
          </a:p>
        </p:txBody>
      </p:sp>
    </p:spTree>
    <p:extLst>
      <p:ext uri="{BB962C8B-B14F-4D97-AF65-F5344CB8AC3E}">
        <p14:creationId xmlns:p14="http://schemas.microsoft.com/office/powerpoint/2010/main" val="302657496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6B379-2FB8-4E2F-9B5D-E1CF786E6E66}"/>
              </a:ext>
            </a:extLst>
          </p:cNvPr>
          <p:cNvSpPr>
            <a:spLocks noGrp="1"/>
          </p:cNvSpPr>
          <p:nvPr>
            <p:ph sz="quarter" idx="12"/>
          </p:nvPr>
        </p:nvSpPr>
        <p:spPr>
          <a:xfrm>
            <a:off x="457201" y="1381124"/>
            <a:ext cx="8228012" cy="5179931"/>
          </a:xfrm>
        </p:spPr>
        <p:txBody>
          <a:bodyPr>
            <a:normAutofit/>
          </a:bodyPr>
          <a:lstStyle/>
          <a:p>
            <a:r>
              <a:rPr lang="en-US" dirty="0"/>
              <a:t>As of PostgreSQL12 release List, Range, Hash and combinations of these partition methods at different levels are supported. </a:t>
            </a:r>
          </a:p>
        </p:txBody>
      </p:sp>
      <p:sp>
        <p:nvSpPr>
          <p:cNvPr id="3" name="Title 2">
            <a:extLst>
              <a:ext uri="{FF2B5EF4-FFF2-40B4-BE49-F238E27FC236}">
                <a16:creationId xmlns:a16="http://schemas.microsoft.com/office/drawing/2014/main" id="{C8E7712D-FF2D-426A-9C4B-6C3D36821DA6}"/>
              </a:ext>
            </a:extLst>
          </p:cNvPr>
          <p:cNvSpPr>
            <a:spLocks noGrp="1"/>
          </p:cNvSpPr>
          <p:nvPr>
            <p:ph type="title"/>
          </p:nvPr>
        </p:nvSpPr>
        <p:spPr/>
        <p:txBody>
          <a:bodyPr/>
          <a:lstStyle/>
          <a:p>
            <a:r>
              <a:rPr lang="en-IN" dirty="0"/>
              <a:t>How to use partitioning </a:t>
            </a:r>
          </a:p>
        </p:txBody>
      </p:sp>
    </p:spTree>
    <p:extLst>
      <p:ext uri="{BB962C8B-B14F-4D97-AF65-F5344CB8AC3E}">
        <p14:creationId xmlns:p14="http://schemas.microsoft.com/office/powerpoint/2010/main" val="9507122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12108-C482-40B9-B55A-34D631E505A1}"/>
              </a:ext>
            </a:extLst>
          </p:cNvPr>
          <p:cNvSpPr>
            <a:spLocks noGrp="1"/>
          </p:cNvSpPr>
          <p:nvPr>
            <p:ph sz="quarter" idx="12"/>
          </p:nvPr>
        </p:nvSpPr>
        <p:spPr/>
        <p:txBody>
          <a:bodyPr>
            <a:normAutofit fontScale="92500" lnSpcReduction="10000"/>
          </a:bodyPr>
          <a:lstStyle/>
          <a:p>
            <a:r>
              <a:rPr lang="en-US" dirty="0"/>
              <a:t>A list partition is created with predefined values to hold in a partitioned table. </a:t>
            </a:r>
          </a:p>
          <a:p>
            <a:r>
              <a:rPr lang="en-US" dirty="0"/>
              <a:t>A default partition (optional) holds all those values that are not part of any specified partition.</a:t>
            </a:r>
          </a:p>
          <a:p>
            <a:r>
              <a:rPr lang="en-US" dirty="0"/>
              <a:t> CREATE TABLE customers (id INTEGER, status TEXT, </a:t>
            </a:r>
            <a:r>
              <a:rPr lang="en-US" dirty="0" err="1"/>
              <a:t>arr</a:t>
            </a:r>
            <a:r>
              <a:rPr lang="en-US" dirty="0"/>
              <a:t> NUMERIC) PARTITION BY LIST(status);</a:t>
            </a:r>
          </a:p>
          <a:p>
            <a:r>
              <a:rPr lang="en-US" dirty="0"/>
              <a:t>CREATE TABLE </a:t>
            </a:r>
            <a:r>
              <a:rPr lang="en-US" dirty="0" err="1"/>
              <a:t>cust_active</a:t>
            </a:r>
            <a:r>
              <a:rPr lang="en-US" dirty="0"/>
              <a:t> PARTITION OF customers FOR VALUES IN ('ACTIVE’);</a:t>
            </a:r>
          </a:p>
          <a:p>
            <a:r>
              <a:rPr lang="en-US" dirty="0"/>
              <a:t>CREATE TABLE </a:t>
            </a:r>
            <a:r>
              <a:rPr lang="en-US" dirty="0" err="1"/>
              <a:t>cust_archived</a:t>
            </a:r>
            <a:r>
              <a:rPr lang="en-US" dirty="0"/>
              <a:t> PARTITION OF customers FOR VALUES IN ('EXPIRED’); </a:t>
            </a:r>
          </a:p>
          <a:p>
            <a:r>
              <a:rPr lang="en-US" dirty="0"/>
              <a:t>CREATE TABLE </a:t>
            </a:r>
            <a:r>
              <a:rPr lang="en-US" dirty="0" err="1"/>
              <a:t>cust_others</a:t>
            </a:r>
            <a:r>
              <a:rPr lang="en-US" dirty="0"/>
              <a:t> PARTITION OF customers DEFAULT;</a:t>
            </a:r>
          </a:p>
          <a:p>
            <a:endParaRPr lang="en-US" dirty="0"/>
          </a:p>
          <a:p>
            <a:endParaRPr lang="en-IN" dirty="0"/>
          </a:p>
        </p:txBody>
      </p:sp>
      <p:sp>
        <p:nvSpPr>
          <p:cNvPr id="3" name="Title 2">
            <a:extLst>
              <a:ext uri="{FF2B5EF4-FFF2-40B4-BE49-F238E27FC236}">
                <a16:creationId xmlns:a16="http://schemas.microsoft.com/office/drawing/2014/main" id="{68A1061D-4270-4540-A894-FECAA61013DF}"/>
              </a:ext>
            </a:extLst>
          </p:cNvPr>
          <p:cNvSpPr>
            <a:spLocks noGrp="1"/>
          </p:cNvSpPr>
          <p:nvPr>
            <p:ph type="title"/>
          </p:nvPr>
        </p:nvSpPr>
        <p:spPr/>
        <p:txBody>
          <a:bodyPr/>
          <a:lstStyle/>
          <a:p>
            <a:r>
              <a:rPr lang="en-IN" dirty="0"/>
              <a:t>LIST PARTITION </a:t>
            </a:r>
          </a:p>
        </p:txBody>
      </p:sp>
    </p:spTree>
    <p:extLst>
      <p:ext uri="{BB962C8B-B14F-4D97-AF65-F5344CB8AC3E}">
        <p14:creationId xmlns:p14="http://schemas.microsoft.com/office/powerpoint/2010/main" val="271606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4098" name="Picture 2">
            <a:extLst>
              <a:ext uri="{FF2B5EF4-FFF2-40B4-BE49-F238E27FC236}">
                <a16:creationId xmlns:a16="http://schemas.microsoft.com/office/drawing/2014/main" id="{46BF8FF8-2146-4672-892F-377F7875A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44" y="1578990"/>
            <a:ext cx="7662814" cy="480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123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A range partition is created to hold values within a range provided on the partition key. </a:t>
            </a:r>
          </a:p>
          <a:p>
            <a:r>
              <a:rPr lang="en-US" dirty="0"/>
              <a:t>Both minimum and maximum values of the range need to be specified, where minimum value is inclusive and maximum value is exclusive.</a:t>
            </a:r>
          </a:p>
          <a:p>
            <a:r>
              <a:rPr lang="en-US" dirty="0"/>
              <a:t>CREATE TABLE customers (id INTEGER, status TEXT, </a:t>
            </a:r>
            <a:r>
              <a:rPr lang="en-US" dirty="0" err="1"/>
              <a:t>arr</a:t>
            </a:r>
            <a:r>
              <a:rPr lang="en-US" dirty="0"/>
              <a:t> NUMERIC) PARTITION BY RANGE(</a:t>
            </a:r>
            <a:r>
              <a:rPr lang="en-US" dirty="0" err="1"/>
              <a:t>arr</a:t>
            </a:r>
            <a:r>
              <a:rPr lang="en-US" dirty="0"/>
              <a:t>);</a:t>
            </a:r>
          </a:p>
          <a:p>
            <a:r>
              <a:rPr lang="en-US" dirty="0"/>
              <a:t> CREATE TABLE </a:t>
            </a:r>
            <a:r>
              <a:rPr lang="en-US" dirty="0" err="1"/>
              <a:t>cust_arr_small</a:t>
            </a:r>
            <a:r>
              <a:rPr lang="en-US" dirty="0"/>
              <a:t> PARTITION OF customers FOR VALUES FROM (MINVALUE) TO (25);</a:t>
            </a:r>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34154164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47908-B767-49CC-8488-14FC9F2229EB}"/>
              </a:ext>
            </a:extLst>
          </p:cNvPr>
          <p:cNvSpPr>
            <a:spLocks noGrp="1"/>
          </p:cNvSpPr>
          <p:nvPr>
            <p:ph sz="quarter" idx="12"/>
          </p:nvPr>
        </p:nvSpPr>
        <p:spPr/>
        <p:txBody>
          <a:bodyPr/>
          <a:lstStyle/>
          <a:p>
            <a:r>
              <a:rPr lang="en-US" dirty="0"/>
              <a:t>CREATE TABLE </a:t>
            </a:r>
            <a:r>
              <a:rPr lang="en-US" dirty="0" err="1"/>
              <a:t>cust_arr_medium</a:t>
            </a:r>
            <a:r>
              <a:rPr lang="en-US" dirty="0"/>
              <a:t> PARTITION OF customers FOR VALUES FROM (25) TO (75);</a:t>
            </a:r>
          </a:p>
          <a:p>
            <a:r>
              <a:rPr lang="en-US" dirty="0"/>
              <a:t>CREATE TABLE </a:t>
            </a:r>
            <a:r>
              <a:rPr lang="en-US" dirty="0" err="1"/>
              <a:t>cust_arr_large</a:t>
            </a:r>
            <a:r>
              <a:rPr lang="en-US" dirty="0"/>
              <a:t> PARTITION OF customers FOR VALUES FROM (75) TO (MAXVALUE);</a:t>
            </a:r>
          </a:p>
          <a:p>
            <a:endParaRPr lang="en-IN" dirty="0"/>
          </a:p>
        </p:txBody>
      </p:sp>
      <p:sp>
        <p:nvSpPr>
          <p:cNvPr id="3" name="Title 2">
            <a:extLst>
              <a:ext uri="{FF2B5EF4-FFF2-40B4-BE49-F238E27FC236}">
                <a16:creationId xmlns:a16="http://schemas.microsoft.com/office/drawing/2014/main" id="{4E4E6AD7-6722-4993-9AE2-5A512CF67A38}"/>
              </a:ext>
            </a:extLst>
          </p:cNvPr>
          <p:cNvSpPr>
            <a:spLocks noGrp="1"/>
          </p:cNvSpPr>
          <p:nvPr>
            <p:ph type="title"/>
          </p:nvPr>
        </p:nvSpPr>
        <p:spPr/>
        <p:txBody>
          <a:bodyPr/>
          <a:lstStyle/>
          <a:p>
            <a:r>
              <a:rPr lang="en-IN" dirty="0"/>
              <a:t>RANGE PARTITION </a:t>
            </a:r>
          </a:p>
        </p:txBody>
      </p:sp>
    </p:spTree>
    <p:extLst>
      <p:ext uri="{BB962C8B-B14F-4D97-AF65-F5344CB8AC3E}">
        <p14:creationId xmlns:p14="http://schemas.microsoft.com/office/powerpoint/2010/main" val="5564078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A hash partition is created by using modulus and remainder for each partition, where rows are inserted by generating a hash value using these modulus and remainders. </a:t>
            </a:r>
          </a:p>
          <a:p>
            <a:r>
              <a:rPr lang="en-US" dirty="0"/>
              <a:t>CREATE TABLE customers (id INTEGER, status TEXT, </a:t>
            </a:r>
            <a:r>
              <a:rPr lang="en-US" dirty="0" err="1"/>
              <a:t>arr</a:t>
            </a:r>
            <a:r>
              <a:rPr lang="en-US" dirty="0"/>
              <a:t> NUMERIC) PARTITION BY HASH(id);</a:t>
            </a:r>
          </a:p>
          <a:p>
            <a:r>
              <a:rPr lang="en-US" dirty="0"/>
              <a:t> CREATE TABLE cust_part1 PARTITION OF customers FOR VALUES WITH (modulus 3, remainder 0);</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26777151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AA60A3-A9CD-421D-B3F3-8A56AD1D3C18}"/>
              </a:ext>
            </a:extLst>
          </p:cNvPr>
          <p:cNvSpPr>
            <a:spLocks noGrp="1"/>
          </p:cNvSpPr>
          <p:nvPr>
            <p:ph sz="quarter" idx="12"/>
          </p:nvPr>
        </p:nvSpPr>
        <p:spPr/>
        <p:txBody>
          <a:bodyPr/>
          <a:lstStyle/>
          <a:p>
            <a:r>
              <a:rPr lang="en-US" dirty="0"/>
              <a:t> CREATE TABLE cust_part2 PARTITION OF customers FOR VALUES WITH (modulus 3, remainder 1);</a:t>
            </a:r>
          </a:p>
          <a:p>
            <a:r>
              <a:rPr lang="en-US" dirty="0"/>
              <a:t>CREATE TABLE cust_part3 PARTITION OF customers FOR VALUES WITH (modulus 3, remainder 2);</a:t>
            </a:r>
            <a:endParaRPr lang="en-IN" dirty="0"/>
          </a:p>
        </p:txBody>
      </p:sp>
      <p:sp>
        <p:nvSpPr>
          <p:cNvPr id="3" name="Title 2">
            <a:extLst>
              <a:ext uri="{FF2B5EF4-FFF2-40B4-BE49-F238E27FC236}">
                <a16:creationId xmlns:a16="http://schemas.microsoft.com/office/drawing/2014/main" id="{FB55BCA8-5B0D-43F0-B37A-7C73E5978DB6}"/>
              </a:ext>
            </a:extLst>
          </p:cNvPr>
          <p:cNvSpPr>
            <a:spLocks noGrp="1"/>
          </p:cNvSpPr>
          <p:nvPr>
            <p:ph type="title"/>
          </p:nvPr>
        </p:nvSpPr>
        <p:spPr/>
        <p:txBody>
          <a:bodyPr/>
          <a:lstStyle/>
          <a:p>
            <a:r>
              <a:rPr lang="en-IN" dirty="0"/>
              <a:t>HASH PARTITION </a:t>
            </a:r>
          </a:p>
        </p:txBody>
      </p:sp>
    </p:spTree>
    <p:extLst>
      <p:ext uri="{BB962C8B-B14F-4D97-AF65-F5344CB8AC3E}">
        <p14:creationId xmlns:p14="http://schemas.microsoft.com/office/powerpoint/2010/main" val="35675617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PostgreSQL multilevel partitions can be created up to N levels. </a:t>
            </a:r>
          </a:p>
          <a:p>
            <a:r>
              <a:rPr lang="en-US" dirty="0"/>
              <a:t>Partition methods LIST-LIST, LIST-RANGE, LIST-HASH, RANGE-RANGE, RANGE-LIST, RANGE-HASH, HASH-HASH, HASH-LIST, and HASH-RANGE can be created in PostgreSQL declarative partitioning.</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73971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customers (id INTEGER, status TEXT, </a:t>
            </a:r>
            <a:r>
              <a:rPr lang="en-US" dirty="0" err="1"/>
              <a:t>arr</a:t>
            </a:r>
            <a:r>
              <a:rPr lang="en-US" dirty="0"/>
              <a:t> NUMERIC) PARTITION BY LIST(status);</a:t>
            </a:r>
          </a:p>
          <a:p>
            <a:r>
              <a:rPr lang="en-US" dirty="0"/>
              <a:t> CREATE TABLE </a:t>
            </a:r>
            <a:r>
              <a:rPr lang="en-US" dirty="0" err="1"/>
              <a:t>cust_active</a:t>
            </a:r>
            <a:r>
              <a:rPr lang="en-US" dirty="0"/>
              <a:t> PARTITION OF customers FOR VALUES IN ('ACTIVE','RECURRING','REACTIVATED') PARTITION BY RANGE(</a:t>
            </a:r>
            <a:r>
              <a:rPr lang="en-US" dirty="0" err="1"/>
              <a:t>arr</a:t>
            </a:r>
            <a:r>
              <a:rPr lang="en-US" dirty="0"/>
              <a:t>);</a:t>
            </a:r>
          </a:p>
          <a:p>
            <a:r>
              <a:rPr lang="en-US" dirty="0"/>
              <a:t>CREATE TABLE </a:t>
            </a:r>
            <a:r>
              <a:rPr lang="en-US" dirty="0" err="1"/>
              <a:t>cust_arr_small</a:t>
            </a:r>
            <a:r>
              <a:rPr lang="en-US" dirty="0"/>
              <a:t> PARTITION OF </a:t>
            </a:r>
            <a:r>
              <a:rPr lang="en-US" dirty="0" err="1"/>
              <a:t>cust_active</a:t>
            </a:r>
            <a:r>
              <a:rPr lang="en-US" dirty="0"/>
              <a:t> FOR VALUES FROM (MINVALUE) TO (101) PARTITION BY HASH(id);</a:t>
            </a:r>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48360127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lstStyle/>
          <a:p>
            <a:r>
              <a:rPr lang="en-US" dirty="0"/>
              <a:t>CREATE TABLE </a:t>
            </a:r>
            <a:r>
              <a:rPr lang="en-US" dirty="0" err="1"/>
              <a:t>cust_arr_small</a:t>
            </a:r>
            <a:r>
              <a:rPr lang="en-US" dirty="0"/>
              <a:t> PARTITION OF </a:t>
            </a:r>
            <a:r>
              <a:rPr lang="en-US" dirty="0" err="1"/>
              <a:t>cust_active</a:t>
            </a:r>
            <a:r>
              <a:rPr lang="en-US" dirty="0"/>
              <a:t> FOR VALUES FROM (MINVALUE) TO (101) PARTITION BY HASH(id);</a:t>
            </a:r>
          </a:p>
          <a:p>
            <a:r>
              <a:rPr lang="en-US" dirty="0"/>
              <a:t>CREATE TABLE cust_part11 PARTITION OF </a:t>
            </a:r>
            <a:r>
              <a:rPr lang="en-US" dirty="0" err="1"/>
              <a:t>cust_arr_small</a:t>
            </a:r>
            <a:r>
              <a:rPr lang="en-US" dirty="0"/>
              <a:t> FOR VALUES WITH (modulus 2, remainder 0);</a:t>
            </a:r>
          </a:p>
          <a:p>
            <a:r>
              <a:rPr lang="en-US" dirty="0"/>
              <a:t>CREATE TABLE cust_part12 PARTITION OF </a:t>
            </a:r>
            <a:r>
              <a:rPr lang="en-US" dirty="0" err="1"/>
              <a:t>cust_arr_small</a:t>
            </a:r>
            <a:r>
              <a:rPr lang="en-US" dirty="0"/>
              <a:t> FOR VALUES WITH (modulus 2, remainder 1);</a:t>
            </a:r>
          </a:p>
          <a:p>
            <a:r>
              <a:rPr lang="en-US" dirty="0"/>
              <a:t>CREATE TABLE </a:t>
            </a:r>
            <a:r>
              <a:rPr lang="en-US" dirty="0" err="1"/>
              <a:t>cust_other</a:t>
            </a:r>
            <a:r>
              <a:rPr lang="en-US" dirty="0"/>
              <a:t> PARTITION OF customers DEFAULT PARTITION BY RANGE(</a:t>
            </a:r>
            <a:r>
              <a:rPr lang="en-US" dirty="0" err="1"/>
              <a:t>arr</a:t>
            </a:r>
            <a:r>
              <a:rPr lang="en-US" dirty="0"/>
              <a:t>);</a:t>
            </a:r>
          </a:p>
          <a:p>
            <a:endParaRPr lang="en-IN" dirty="0"/>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19635091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8787A1-7D32-4A41-B008-DA983BC0A04D}"/>
              </a:ext>
            </a:extLst>
          </p:cNvPr>
          <p:cNvSpPr>
            <a:spLocks noGrp="1"/>
          </p:cNvSpPr>
          <p:nvPr>
            <p:ph sz="quarter" idx="12"/>
          </p:nvPr>
        </p:nvSpPr>
        <p:spPr/>
        <p:txBody>
          <a:bodyPr>
            <a:normAutofit/>
          </a:bodyPr>
          <a:lstStyle/>
          <a:p>
            <a:r>
              <a:rPr lang="en-US" dirty="0"/>
              <a:t>CREATE TABLE </a:t>
            </a:r>
            <a:r>
              <a:rPr lang="en-US" dirty="0" err="1"/>
              <a:t>cust_arr_large</a:t>
            </a:r>
            <a:r>
              <a:rPr lang="en-US" dirty="0"/>
              <a:t> PARTITION OF </a:t>
            </a:r>
            <a:r>
              <a:rPr lang="en-US" dirty="0" err="1"/>
              <a:t>cust_other</a:t>
            </a:r>
            <a:r>
              <a:rPr lang="en-US" dirty="0"/>
              <a:t> FOR VALUES FROM (101) TO (MAXVALUE) PARTITION BY HASH(id);</a:t>
            </a:r>
          </a:p>
          <a:p>
            <a:r>
              <a:rPr lang="en-US" dirty="0"/>
              <a:t>CREATE TABLE cust_part21 PARTITION OF </a:t>
            </a:r>
            <a:r>
              <a:rPr lang="en-US" dirty="0" err="1"/>
              <a:t>cust_arr_large</a:t>
            </a:r>
            <a:r>
              <a:rPr lang="en-US" dirty="0"/>
              <a:t> FOR VALUES WITH (modulus 2, remainder 0);</a:t>
            </a:r>
          </a:p>
          <a:p>
            <a:r>
              <a:rPr lang="en-US" dirty="0" err="1"/>
              <a:t>postgres</a:t>
            </a:r>
            <a:r>
              <a:rPr lang="en-US" dirty="0"/>
              <a:t>=# CREATE TABLE cust_part22 PARTITION OF </a:t>
            </a:r>
            <a:r>
              <a:rPr lang="en-US" dirty="0" err="1"/>
              <a:t>cust_arr_large</a:t>
            </a:r>
            <a:r>
              <a:rPr lang="en-US" dirty="0"/>
              <a:t> FOR VALUES WITH (modulus 2, remainder 1);</a:t>
            </a:r>
          </a:p>
        </p:txBody>
      </p:sp>
      <p:sp>
        <p:nvSpPr>
          <p:cNvPr id="3" name="Title 2">
            <a:extLst>
              <a:ext uri="{FF2B5EF4-FFF2-40B4-BE49-F238E27FC236}">
                <a16:creationId xmlns:a16="http://schemas.microsoft.com/office/drawing/2014/main" id="{7E0C1312-81A1-45CA-A589-2DE97073E86D}"/>
              </a:ext>
            </a:extLst>
          </p:cNvPr>
          <p:cNvSpPr>
            <a:spLocks noGrp="1"/>
          </p:cNvSpPr>
          <p:nvPr>
            <p:ph type="title"/>
          </p:nvPr>
        </p:nvSpPr>
        <p:spPr/>
        <p:txBody>
          <a:bodyPr/>
          <a:lstStyle/>
          <a:p>
            <a:r>
              <a:rPr lang="en-IN" dirty="0"/>
              <a:t>MULTILEVEL PARTITION </a:t>
            </a:r>
          </a:p>
        </p:txBody>
      </p:sp>
    </p:spTree>
    <p:extLst>
      <p:ext uri="{BB962C8B-B14F-4D97-AF65-F5344CB8AC3E}">
        <p14:creationId xmlns:p14="http://schemas.microsoft.com/office/powerpoint/2010/main" val="251929475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EFBED-A38C-42E5-8606-D79D053E4BA1}"/>
              </a:ext>
            </a:extLst>
          </p:cNvPr>
          <p:cNvSpPr>
            <a:spLocks noGrp="1"/>
          </p:cNvSpPr>
          <p:nvPr>
            <p:ph sz="quarter" idx="12"/>
          </p:nvPr>
        </p:nvSpPr>
        <p:spPr/>
        <p:txBody>
          <a:bodyPr>
            <a:normAutofit fontScale="85000" lnSpcReduction="20000"/>
          </a:bodyPr>
          <a:lstStyle/>
          <a:p>
            <a:r>
              <a:rPr lang="en-US" dirty="0"/>
              <a:t>Partitioning was introduced in PostgreSQL 10 and continues to be improved and made more stable. Still, there are certain limitations that users may need to consider:</a:t>
            </a:r>
          </a:p>
          <a:p>
            <a:pPr lvl="1"/>
            <a:r>
              <a:rPr lang="en-US" dirty="0"/>
              <a:t>1. Unique constraints on partitioned tables must include all the partition key columns. One work-around is to create unique constraints on each partition instead of a partitioned table.</a:t>
            </a:r>
          </a:p>
          <a:p>
            <a:pPr lvl="1"/>
            <a:r>
              <a:rPr lang="en-US" dirty="0"/>
              <a:t>2. Partition does not support BEFORE ROW triggers on partitioned tables. If necessary, they must be defined on individual partitions, not the partitioned table.</a:t>
            </a:r>
          </a:p>
          <a:p>
            <a:pPr lvl="1"/>
            <a:r>
              <a:rPr lang="en-US" dirty="0"/>
              <a:t>3. Range partition does not allow NULL values.</a:t>
            </a:r>
          </a:p>
          <a:p>
            <a:pPr lvl="1"/>
            <a:r>
              <a:rPr lang="en-US" dirty="0"/>
              <a:t>4. PostgreSQL does not create a system-defined </a:t>
            </a:r>
            <a:r>
              <a:rPr lang="en-US" dirty="0" err="1"/>
              <a:t>subpartition</a:t>
            </a:r>
            <a:r>
              <a:rPr lang="en-US" dirty="0"/>
              <a:t> when not given it explicitly, so if a </a:t>
            </a:r>
            <a:r>
              <a:rPr lang="en-US" dirty="0" err="1"/>
              <a:t>subpartition</a:t>
            </a:r>
            <a:r>
              <a:rPr lang="en-US" dirty="0"/>
              <a:t> is present at least one partition should be present to hold values.</a:t>
            </a:r>
          </a:p>
          <a:p>
            <a:pPr lvl="1"/>
            <a:r>
              <a:rPr lang="en-US" dirty="0"/>
              <a:t>5. In the case of HASH-LIST, HASH-RANGE, and HASH-HASH composite partitions, users need to make sure all partitions are present at the </a:t>
            </a:r>
            <a:r>
              <a:rPr lang="en-US" dirty="0" err="1"/>
              <a:t>subpartition</a:t>
            </a:r>
            <a:r>
              <a:rPr lang="en-US" dirty="0"/>
              <a:t> level as HASH can direct values at any partition based on hash value.</a:t>
            </a:r>
            <a:endParaRPr lang="en-IN" dirty="0"/>
          </a:p>
        </p:txBody>
      </p:sp>
      <p:sp>
        <p:nvSpPr>
          <p:cNvPr id="3" name="Title 2">
            <a:extLst>
              <a:ext uri="{FF2B5EF4-FFF2-40B4-BE49-F238E27FC236}">
                <a16:creationId xmlns:a16="http://schemas.microsoft.com/office/drawing/2014/main" id="{A57EC5CA-8F81-4678-BBCB-175AF551DB20}"/>
              </a:ext>
            </a:extLst>
          </p:cNvPr>
          <p:cNvSpPr>
            <a:spLocks noGrp="1"/>
          </p:cNvSpPr>
          <p:nvPr>
            <p:ph type="title"/>
          </p:nvPr>
        </p:nvSpPr>
        <p:spPr/>
        <p:txBody>
          <a:bodyPr/>
          <a:lstStyle/>
          <a:p>
            <a:r>
              <a:rPr lang="en-IN" dirty="0"/>
              <a:t>Limitations</a:t>
            </a:r>
          </a:p>
        </p:txBody>
      </p:sp>
    </p:spTree>
    <p:extLst>
      <p:ext uri="{BB962C8B-B14F-4D97-AF65-F5344CB8AC3E}">
        <p14:creationId xmlns:p14="http://schemas.microsoft.com/office/powerpoint/2010/main" val="36560423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6" name="Picture 5">
            <a:extLst>
              <a:ext uri="{FF2B5EF4-FFF2-40B4-BE49-F238E27FC236}">
                <a16:creationId xmlns:a16="http://schemas.microsoft.com/office/drawing/2014/main" id="{F558EBE9-6843-469E-B271-E7E0C46ABB9D}"/>
              </a:ext>
            </a:extLst>
          </p:cNvPr>
          <p:cNvPicPr>
            <a:picLocks noChangeAspect="1"/>
          </p:cNvPicPr>
          <p:nvPr/>
        </p:nvPicPr>
        <p:blipFill rotWithShape="1">
          <a:blip r:embed="rId2"/>
          <a:srcRect l="12886" t="14673" r="38866" b="31993"/>
          <a:stretch/>
        </p:blipFill>
        <p:spPr>
          <a:xfrm>
            <a:off x="674016" y="1442302"/>
            <a:ext cx="7992280" cy="4969558"/>
          </a:xfrm>
          <a:prstGeom prst="rect">
            <a:avLst/>
          </a:prstGeom>
        </p:spPr>
      </p:pic>
    </p:spTree>
    <p:extLst>
      <p:ext uri="{BB962C8B-B14F-4D97-AF65-F5344CB8AC3E}">
        <p14:creationId xmlns:p14="http://schemas.microsoft.com/office/powerpoint/2010/main" val="259824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History Of </a:t>
            </a:r>
            <a:r>
              <a:rPr lang="en-US" dirty="0" err="1"/>
              <a:t>Postgre</a:t>
            </a:r>
            <a:r>
              <a:rPr lang="en-US" dirty="0"/>
              <a:t> SQL</a:t>
            </a:r>
          </a:p>
          <a:p>
            <a:r>
              <a:rPr lang="en-US" dirty="0"/>
              <a:t>Major Features</a:t>
            </a:r>
          </a:p>
          <a:p>
            <a:r>
              <a:rPr lang="en-US" dirty="0"/>
              <a:t>Connecting to </a:t>
            </a:r>
            <a:r>
              <a:rPr lang="en-US" dirty="0" err="1"/>
              <a:t>Postgre</a:t>
            </a:r>
            <a:r>
              <a:rPr lang="en-US" dirty="0"/>
              <a:t> SQL DB using </a:t>
            </a:r>
            <a:r>
              <a:rPr lang="en-US" dirty="0" err="1"/>
              <a:t>psql</a:t>
            </a:r>
            <a:endParaRPr lang="en-US" dirty="0"/>
          </a:p>
          <a:p>
            <a:r>
              <a:rPr lang="en-US" dirty="0"/>
              <a:t>Connecting to </a:t>
            </a:r>
            <a:r>
              <a:rPr lang="en-US" dirty="0" err="1"/>
              <a:t>Pgadmin</a:t>
            </a:r>
            <a:r>
              <a:rPr lang="en-US" dirty="0"/>
              <a:t> tool</a:t>
            </a:r>
          </a:p>
          <a:p>
            <a:r>
              <a:rPr lang="en-US" dirty="0"/>
              <a:t>Writing Simple Queries In </a:t>
            </a:r>
            <a:r>
              <a:rPr lang="en-US" dirty="0" err="1"/>
              <a:t>Postgre</a:t>
            </a:r>
            <a:endParaRPr lang="en-US" dirty="0"/>
          </a:p>
          <a:p>
            <a:r>
              <a:rPr lang="en-US" dirty="0"/>
              <a:t>Understanding Data types</a:t>
            </a:r>
          </a:p>
          <a:p>
            <a:r>
              <a:rPr lang="en-US" dirty="0"/>
              <a:t>Understanding Single row Functions in PostgreSQL</a:t>
            </a:r>
          </a:p>
          <a:p>
            <a:r>
              <a:rPr lang="en-US" dirty="0"/>
              <a:t>Specific features of SQL in PostgreSQL as compared to Oracle Database</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5122" name="Picture 2">
            <a:extLst>
              <a:ext uri="{FF2B5EF4-FFF2-40B4-BE49-F238E27FC236}">
                <a16:creationId xmlns:a16="http://schemas.microsoft.com/office/drawing/2014/main" id="{4D8FC616-A100-4E85-BFBE-BA031DE41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29" y="1729819"/>
            <a:ext cx="7351729" cy="46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5019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C3B6DE50-2650-494D-BD1D-0B0B7F0F6123}"/>
              </a:ext>
            </a:extLst>
          </p:cNvPr>
          <p:cNvPicPr>
            <a:picLocks noChangeAspect="1"/>
          </p:cNvPicPr>
          <p:nvPr/>
        </p:nvPicPr>
        <p:blipFill rotWithShape="1">
          <a:blip r:embed="rId2"/>
          <a:srcRect l="12577" t="16323" r="39176" b="23012"/>
          <a:stretch/>
        </p:blipFill>
        <p:spPr>
          <a:xfrm>
            <a:off x="603315" y="1432874"/>
            <a:ext cx="7286919" cy="5153784"/>
          </a:xfrm>
          <a:prstGeom prst="rect">
            <a:avLst/>
          </a:prstGeom>
        </p:spPr>
      </p:pic>
    </p:spTree>
    <p:extLst>
      <p:ext uri="{BB962C8B-B14F-4D97-AF65-F5344CB8AC3E}">
        <p14:creationId xmlns:p14="http://schemas.microsoft.com/office/powerpoint/2010/main" val="519830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C940D516-B374-426E-B449-F7DA64DBD351}"/>
              </a:ext>
            </a:extLst>
          </p:cNvPr>
          <p:cNvPicPr>
            <a:picLocks noChangeAspect="1"/>
          </p:cNvPicPr>
          <p:nvPr/>
        </p:nvPicPr>
        <p:blipFill rotWithShape="1">
          <a:blip r:embed="rId2"/>
          <a:srcRect l="13506" t="21088" r="39072" b="6334"/>
          <a:stretch/>
        </p:blipFill>
        <p:spPr>
          <a:xfrm>
            <a:off x="461035" y="1313372"/>
            <a:ext cx="8205261" cy="5374506"/>
          </a:xfrm>
          <a:prstGeom prst="rect">
            <a:avLst/>
          </a:prstGeom>
        </p:spPr>
      </p:pic>
    </p:spTree>
    <p:extLst>
      <p:ext uri="{BB962C8B-B14F-4D97-AF65-F5344CB8AC3E}">
        <p14:creationId xmlns:p14="http://schemas.microsoft.com/office/powerpoint/2010/main" val="39400255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E560B7E0-3311-44E7-BFAC-3D3F6228BE49}"/>
              </a:ext>
            </a:extLst>
          </p:cNvPr>
          <p:cNvPicPr>
            <a:picLocks noChangeAspect="1"/>
          </p:cNvPicPr>
          <p:nvPr/>
        </p:nvPicPr>
        <p:blipFill rotWithShape="1">
          <a:blip r:embed="rId2"/>
          <a:srcRect l="13094" t="11924" r="39278" b="54170"/>
          <a:stretch/>
        </p:blipFill>
        <p:spPr>
          <a:xfrm>
            <a:off x="461035" y="1470581"/>
            <a:ext cx="8315320" cy="3329730"/>
          </a:xfrm>
          <a:prstGeom prst="rect">
            <a:avLst/>
          </a:prstGeom>
        </p:spPr>
      </p:pic>
    </p:spTree>
    <p:extLst>
      <p:ext uri="{BB962C8B-B14F-4D97-AF65-F5344CB8AC3E}">
        <p14:creationId xmlns:p14="http://schemas.microsoft.com/office/powerpoint/2010/main" val="41131439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A477B468-AC4E-407A-825A-9548BB18E993}"/>
              </a:ext>
            </a:extLst>
          </p:cNvPr>
          <p:cNvPicPr>
            <a:picLocks noChangeAspect="1"/>
          </p:cNvPicPr>
          <p:nvPr/>
        </p:nvPicPr>
        <p:blipFill rotWithShape="1">
          <a:blip r:embed="rId2"/>
          <a:srcRect l="13094" t="14490" r="38351" b="28877"/>
          <a:stretch/>
        </p:blipFill>
        <p:spPr>
          <a:xfrm>
            <a:off x="461035" y="1404593"/>
            <a:ext cx="7947674" cy="5214080"/>
          </a:xfrm>
          <a:prstGeom prst="rect">
            <a:avLst/>
          </a:prstGeom>
        </p:spPr>
      </p:pic>
    </p:spTree>
    <p:extLst>
      <p:ext uri="{BB962C8B-B14F-4D97-AF65-F5344CB8AC3E}">
        <p14:creationId xmlns:p14="http://schemas.microsoft.com/office/powerpoint/2010/main" val="400763347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3" name="Picture 2">
            <a:extLst>
              <a:ext uri="{FF2B5EF4-FFF2-40B4-BE49-F238E27FC236}">
                <a16:creationId xmlns:a16="http://schemas.microsoft.com/office/drawing/2014/main" id="{8FB132B4-578D-4606-95A8-0B3D6760A8E0}"/>
              </a:ext>
            </a:extLst>
          </p:cNvPr>
          <p:cNvPicPr>
            <a:picLocks noChangeAspect="1"/>
          </p:cNvPicPr>
          <p:nvPr/>
        </p:nvPicPr>
        <p:blipFill rotWithShape="1">
          <a:blip r:embed="rId2"/>
          <a:srcRect l="13196" t="16507" r="38969" b="10000"/>
          <a:stretch/>
        </p:blipFill>
        <p:spPr>
          <a:xfrm>
            <a:off x="357340" y="1376314"/>
            <a:ext cx="8308956" cy="5147162"/>
          </a:xfrm>
          <a:prstGeom prst="rect">
            <a:avLst/>
          </a:prstGeom>
        </p:spPr>
      </p:pic>
    </p:spTree>
    <p:extLst>
      <p:ext uri="{BB962C8B-B14F-4D97-AF65-F5344CB8AC3E}">
        <p14:creationId xmlns:p14="http://schemas.microsoft.com/office/powerpoint/2010/main" val="25711852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Postgres vs Oracle</a:t>
            </a:r>
          </a:p>
        </p:txBody>
      </p:sp>
      <p:pic>
        <p:nvPicPr>
          <p:cNvPr id="5" name="Picture 4">
            <a:extLst>
              <a:ext uri="{FF2B5EF4-FFF2-40B4-BE49-F238E27FC236}">
                <a16:creationId xmlns:a16="http://schemas.microsoft.com/office/drawing/2014/main" id="{F5A10B46-0605-4248-97B1-F053998C7267}"/>
              </a:ext>
            </a:extLst>
          </p:cNvPr>
          <p:cNvPicPr>
            <a:picLocks noChangeAspect="1"/>
          </p:cNvPicPr>
          <p:nvPr/>
        </p:nvPicPr>
        <p:blipFill rotWithShape="1">
          <a:blip r:embed="rId2"/>
          <a:srcRect l="10266" t="11924" r="38660" b="5785"/>
          <a:stretch/>
        </p:blipFill>
        <p:spPr>
          <a:xfrm>
            <a:off x="872751" y="1249701"/>
            <a:ext cx="6291620" cy="5438177"/>
          </a:xfrm>
          <a:prstGeom prst="rect">
            <a:avLst/>
          </a:prstGeom>
        </p:spPr>
      </p:pic>
    </p:spTree>
    <p:extLst>
      <p:ext uri="{BB962C8B-B14F-4D97-AF65-F5344CB8AC3E}">
        <p14:creationId xmlns:p14="http://schemas.microsoft.com/office/powerpoint/2010/main" val="22617102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p:txBody>
          <a:bodyPr/>
          <a:lstStyle/>
          <a:p>
            <a:r>
              <a:rPr lang="en-US" dirty="0"/>
              <a:t>PostgreSQL provides the </a:t>
            </a:r>
            <a:r>
              <a:rPr lang="en-US" dirty="0" err="1"/>
              <a:t>pg_dump</a:t>
            </a:r>
            <a:r>
              <a:rPr lang="en-US" dirty="0"/>
              <a:t> utility to help you back up databases. </a:t>
            </a:r>
          </a:p>
          <a:p>
            <a:r>
              <a:rPr lang="en-US" dirty="0"/>
              <a:t>It generates a database file with SQL commands in a format that can be easily restored in the future.</a:t>
            </a:r>
          </a:p>
          <a:p>
            <a:r>
              <a:rPr lang="en-US" dirty="0"/>
              <a:t>To back up, a PostgreSQL database, start by logging into your database server, then switch to the Postgres user account, and run </a:t>
            </a:r>
            <a:r>
              <a:rPr lang="en-US" dirty="0" err="1"/>
              <a:t>pg_dump</a:t>
            </a:r>
            <a:r>
              <a:rPr lang="en-US" dirty="0"/>
              <a:t> as follows (replace </a:t>
            </a:r>
            <a:r>
              <a:rPr lang="en-US" dirty="0" err="1"/>
              <a:t>tecmintdb</a:t>
            </a:r>
            <a:r>
              <a:rPr lang="en-US" dirty="0"/>
              <a:t> with the name of the database you want to backup).</a:t>
            </a:r>
          </a:p>
          <a:p>
            <a:r>
              <a:rPr lang="en-US" dirty="0"/>
              <a:t> By default, the output format is a plain-text SQL script file.</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27318078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fontScale="77500" lnSpcReduction="20000"/>
          </a:bodyPr>
          <a:lstStyle/>
          <a:p>
            <a:r>
              <a:rPr lang="en-US" dirty="0"/>
              <a:t>Understand the Basic Syntax of </a:t>
            </a:r>
            <a:r>
              <a:rPr lang="en-US" dirty="0" err="1"/>
              <a:t>pg_dump</a:t>
            </a:r>
            <a:endParaRPr lang="en-US" dirty="0"/>
          </a:p>
          <a:p>
            <a:r>
              <a:rPr lang="en-US" dirty="0"/>
              <a:t>PostgreSQL comes with built-in utilities called </a:t>
            </a:r>
            <a:r>
              <a:rPr lang="en-US" dirty="0" err="1"/>
              <a:t>pg_dump</a:t>
            </a:r>
            <a:r>
              <a:rPr lang="en-US" dirty="0"/>
              <a:t> for easily creating and restoring backups.</a:t>
            </a:r>
          </a:p>
          <a:p>
            <a:r>
              <a:rPr lang="en-US" dirty="0"/>
              <a:t>The basic syntax of </a:t>
            </a:r>
            <a:r>
              <a:rPr lang="en-US" dirty="0" err="1"/>
              <a:t>pg_dump</a:t>
            </a:r>
            <a:r>
              <a:rPr lang="en-US" dirty="0"/>
              <a:t> command is shown below:</a:t>
            </a:r>
          </a:p>
          <a:p>
            <a:r>
              <a:rPr lang="en-US" dirty="0" err="1"/>
              <a:t>pg_dump</a:t>
            </a:r>
            <a:r>
              <a:rPr lang="en-US" dirty="0"/>
              <a:t> [OPTION]... [DBNAME]</a:t>
            </a:r>
          </a:p>
          <a:p>
            <a:r>
              <a:rPr lang="en-US" dirty="0"/>
              <a:t>A brief explanation of each option is shown below:</a:t>
            </a:r>
          </a:p>
          <a:p>
            <a:pPr lvl="1"/>
            <a:r>
              <a:rPr lang="en-US" dirty="0"/>
              <a:t>-d, –</a:t>
            </a:r>
            <a:r>
              <a:rPr lang="en-US" dirty="0" err="1"/>
              <a:t>dbname</a:t>
            </a:r>
            <a:r>
              <a:rPr lang="en-US" dirty="0"/>
              <a:t>=DATABASENAME : Used to specify the database that you want to back up.</a:t>
            </a:r>
          </a:p>
          <a:p>
            <a:pPr lvl="1"/>
            <a:r>
              <a:rPr lang="en-US" dirty="0"/>
              <a:t>-h, –host=HOSTNAME :  Used to specify the hostname of your database server.</a:t>
            </a:r>
          </a:p>
          <a:p>
            <a:pPr lvl="1"/>
            <a:r>
              <a:rPr lang="en-US" dirty="0"/>
              <a:t>-U, –username=USERNAME : Used to specify the PostgreSQL username.</a:t>
            </a:r>
          </a:p>
          <a:p>
            <a:pPr lvl="1"/>
            <a:r>
              <a:rPr lang="en-US" dirty="0"/>
              <a:t>-w, –no-password : Used to ignore the password prompt.</a:t>
            </a:r>
          </a:p>
          <a:p>
            <a:pPr lvl="1"/>
            <a:r>
              <a:rPr lang="en-US" dirty="0"/>
              <a:t>-p, –port=PORT : Used to specify the PostgreSQL server port number.</a:t>
            </a:r>
          </a:p>
          <a:p>
            <a:pPr lvl="1"/>
            <a:r>
              <a:rPr lang="en-US" dirty="0"/>
              <a:t>-W, –password : Used to force password prompt.</a:t>
            </a:r>
          </a:p>
          <a:p>
            <a:pPr lvl="1"/>
            <a:r>
              <a:rPr lang="en-US" dirty="0"/>
              <a:t>–role=ROLENAME : SET ROLE before the dump.</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38859967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61EC39-F868-48F5-A566-AE300ADF98F4}"/>
              </a:ext>
            </a:extLst>
          </p:cNvPr>
          <p:cNvSpPr>
            <a:spLocks noGrp="1"/>
          </p:cNvSpPr>
          <p:nvPr>
            <p:ph sz="quarter" idx="12"/>
          </p:nvPr>
        </p:nvSpPr>
        <p:spPr>
          <a:xfrm>
            <a:off x="457201" y="1381125"/>
            <a:ext cx="8228012" cy="5179931"/>
          </a:xfrm>
        </p:spPr>
        <p:txBody>
          <a:bodyPr>
            <a:normAutofit/>
          </a:bodyPr>
          <a:lstStyle/>
          <a:p>
            <a:r>
              <a:rPr lang="en-US" dirty="0"/>
              <a:t>Backup</a:t>
            </a:r>
          </a:p>
          <a:p>
            <a:pPr lvl="1"/>
            <a:r>
              <a:rPr lang="en-US" dirty="0" err="1"/>
              <a:t>pg_dump</a:t>
            </a:r>
            <a:r>
              <a:rPr lang="en-US" dirty="0"/>
              <a:t> -d </a:t>
            </a:r>
            <a:r>
              <a:rPr lang="en-US" dirty="0" err="1"/>
              <a:t>testdb</a:t>
            </a:r>
            <a:r>
              <a:rPr lang="en-US" dirty="0"/>
              <a:t> -f </a:t>
            </a:r>
            <a:r>
              <a:rPr lang="en-US" dirty="0" err="1"/>
              <a:t>testdb_backup.sql</a:t>
            </a:r>
            <a:endParaRPr lang="en-US" dirty="0"/>
          </a:p>
          <a:p>
            <a:pPr lvl="1"/>
            <a:endParaRPr lang="en-US" dirty="0"/>
          </a:p>
          <a:p>
            <a:r>
              <a:rPr lang="en-US" dirty="0"/>
              <a:t>Restore</a:t>
            </a:r>
          </a:p>
          <a:p>
            <a:pPr lvl="1"/>
            <a:r>
              <a:rPr lang="en-US" dirty="0" err="1"/>
              <a:t>psql</a:t>
            </a:r>
            <a:r>
              <a:rPr lang="en-US" dirty="0"/>
              <a:t> -d </a:t>
            </a:r>
            <a:r>
              <a:rPr lang="en-US" dirty="0" err="1"/>
              <a:t>testdb</a:t>
            </a:r>
            <a:r>
              <a:rPr lang="en-US" dirty="0"/>
              <a:t> -f </a:t>
            </a:r>
            <a:r>
              <a:rPr lang="en-US" dirty="0" err="1"/>
              <a:t>testdb_backup.sql</a:t>
            </a:r>
            <a:endParaRPr lang="en-US" dirty="0"/>
          </a:p>
          <a:p>
            <a:endParaRPr lang="en-US" dirty="0"/>
          </a:p>
          <a:p>
            <a:r>
              <a:rPr lang="en-US" dirty="0"/>
              <a:t>If you want to stop the database restore process in case an error occurs, run the following command:</a:t>
            </a:r>
          </a:p>
          <a:p>
            <a:pPr lvl="1"/>
            <a:r>
              <a:rPr lang="en-US" dirty="0" err="1"/>
              <a:t>psql</a:t>
            </a:r>
            <a:r>
              <a:rPr lang="en-US" dirty="0"/>
              <a:t> -d </a:t>
            </a:r>
            <a:r>
              <a:rPr lang="en-US" dirty="0" err="1"/>
              <a:t>testdb</a:t>
            </a:r>
            <a:r>
              <a:rPr lang="en-US" dirty="0"/>
              <a:t> --set ON_ERROR_STOP=on -f </a:t>
            </a:r>
            <a:r>
              <a:rPr lang="en-US" dirty="0" err="1"/>
              <a:t>testdb_backup.sql</a:t>
            </a:r>
            <a:endParaRPr lang="en-IN" dirty="0"/>
          </a:p>
        </p:txBody>
      </p:sp>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spTree>
    <p:extLst>
      <p:ext uri="{BB962C8B-B14F-4D97-AF65-F5344CB8AC3E}">
        <p14:creationId xmlns:p14="http://schemas.microsoft.com/office/powerpoint/2010/main" val="18809525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6C7466-AB74-429A-823E-B82D99031C08}"/>
              </a:ext>
            </a:extLst>
          </p:cNvPr>
          <p:cNvSpPr>
            <a:spLocks noGrp="1"/>
          </p:cNvSpPr>
          <p:nvPr>
            <p:ph type="title"/>
          </p:nvPr>
        </p:nvSpPr>
        <p:spPr/>
        <p:txBody>
          <a:bodyPr/>
          <a:lstStyle/>
          <a:p>
            <a:r>
              <a:rPr lang="en-IN" dirty="0"/>
              <a:t>Backup and Restore</a:t>
            </a:r>
          </a:p>
        </p:txBody>
      </p:sp>
      <p:pic>
        <p:nvPicPr>
          <p:cNvPr id="9" name="Picture 8">
            <a:extLst>
              <a:ext uri="{FF2B5EF4-FFF2-40B4-BE49-F238E27FC236}">
                <a16:creationId xmlns:a16="http://schemas.microsoft.com/office/drawing/2014/main" id="{98BFB9EC-390B-4707-973D-8C532545FF67}"/>
              </a:ext>
            </a:extLst>
          </p:cNvPr>
          <p:cNvPicPr>
            <a:picLocks noChangeAspect="1"/>
          </p:cNvPicPr>
          <p:nvPr/>
        </p:nvPicPr>
        <p:blipFill rotWithShape="1">
          <a:blip r:embed="rId2"/>
          <a:srcRect b="63883"/>
          <a:stretch/>
        </p:blipFill>
        <p:spPr>
          <a:xfrm>
            <a:off x="0" y="1250819"/>
            <a:ext cx="9144000" cy="1857670"/>
          </a:xfrm>
          <a:prstGeom prst="rect">
            <a:avLst/>
          </a:prstGeom>
        </p:spPr>
      </p:pic>
      <p:pic>
        <p:nvPicPr>
          <p:cNvPr id="11" name="Picture 10">
            <a:extLst>
              <a:ext uri="{FF2B5EF4-FFF2-40B4-BE49-F238E27FC236}">
                <a16:creationId xmlns:a16="http://schemas.microsoft.com/office/drawing/2014/main" id="{DB771D15-D261-4EC7-8FEB-32655FF96A4C}"/>
              </a:ext>
            </a:extLst>
          </p:cNvPr>
          <p:cNvPicPr>
            <a:picLocks noChangeAspect="1"/>
          </p:cNvPicPr>
          <p:nvPr/>
        </p:nvPicPr>
        <p:blipFill rotWithShape="1">
          <a:blip r:embed="rId3"/>
          <a:srcRect t="35567" b="3307"/>
          <a:stretch/>
        </p:blipFill>
        <p:spPr>
          <a:xfrm>
            <a:off x="0" y="3261085"/>
            <a:ext cx="9144000" cy="3143989"/>
          </a:xfrm>
          <a:prstGeom prst="rect">
            <a:avLst/>
          </a:prstGeom>
        </p:spPr>
      </p:pic>
    </p:spTree>
    <p:extLst>
      <p:ext uri="{BB962C8B-B14F-4D97-AF65-F5344CB8AC3E}">
        <p14:creationId xmlns:p14="http://schemas.microsoft.com/office/powerpoint/2010/main" val="89332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6146" name="Picture 2">
            <a:extLst>
              <a:ext uri="{FF2B5EF4-FFF2-40B4-BE49-F238E27FC236}">
                <a16:creationId xmlns:a16="http://schemas.microsoft.com/office/drawing/2014/main" id="{83BEF8DA-441B-466C-91F6-AE90CCC5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18" y="1409306"/>
            <a:ext cx="7295168" cy="49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2606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3AB637-B5BD-4AB8-828C-71FD43B3FC51}"/>
              </a:ext>
            </a:extLst>
          </p:cNvPr>
          <p:cNvSpPr>
            <a:spLocks noGrp="1"/>
          </p:cNvSpPr>
          <p:nvPr>
            <p:ph sz="quarter" idx="12"/>
          </p:nvPr>
        </p:nvSpPr>
        <p:spPr>
          <a:xfrm>
            <a:off x="457201" y="1381125"/>
            <a:ext cx="8228012" cy="5057382"/>
          </a:xfrm>
        </p:spPr>
        <p:txBody>
          <a:bodyPr>
            <a:normAutofit lnSpcReduction="10000"/>
          </a:bodyPr>
          <a:lstStyle/>
          <a:p>
            <a:r>
              <a:rPr lang="en-IN" dirty="0"/>
              <a:t>You can back up all databases in PostgreSQL using </a:t>
            </a:r>
            <a:r>
              <a:rPr lang="en-IN" dirty="0" err="1"/>
              <a:t>pg_dumpall</a:t>
            </a:r>
            <a:r>
              <a:rPr lang="en-IN" dirty="0"/>
              <a:t> utility. The basic syntax to backup all databases as shown below:</a:t>
            </a:r>
          </a:p>
          <a:p>
            <a:pPr lvl="1"/>
            <a:r>
              <a:rPr lang="en-IN" dirty="0" err="1"/>
              <a:t>pg_dumpall</a:t>
            </a:r>
            <a:r>
              <a:rPr lang="en-IN" dirty="0"/>
              <a:t> -f [</a:t>
            </a:r>
            <a:r>
              <a:rPr lang="en-IN" dirty="0" err="1"/>
              <a:t>alldatabase_backup.sql</a:t>
            </a:r>
            <a:r>
              <a:rPr lang="en-IN" dirty="0"/>
              <a:t>]</a:t>
            </a:r>
          </a:p>
          <a:p>
            <a:r>
              <a:rPr lang="en-IN" dirty="0"/>
              <a:t>For example, to back up all databases in PostgreSQL and generate a backup file named </a:t>
            </a:r>
            <a:r>
              <a:rPr lang="en-IN" dirty="0" err="1"/>
              <a:t>alldb_backup.sql</a:t>
            </a:r>
            <a:r>
              <a:rPr lang="en-IN" dirty="0"/>
              <a:t>, run the following command:</a:t>
            </a:r>
          </a:p>
          <a:p>
            <a:pPr lvl="1"/>
            <a:r>
              <a:rPr lang="en-IN" dirty="0" err="1"/>
              <a:t>pg_dumpall</a:t>
            </a:r>
            <a:r>
              <a:rPr lang="en-IN" dirty="0"/>
              <a:t> -f </a:t>
            </a:r>
            <a:r>
              <a:rPr lang="en-IN" dirty="0" err="1"/>
              <a:t>alldb_backup.sql</a:t>
            </a:r>
            <a:endParaRPr lang="en-IN" dirty="0"/>
          </a:p>
          <a:p>
            <a:r>
              <a:rPr lang="en-IN" dirty="0"/>
              <a:t>To restore all databases from a backup file named </a:t>
            </a:r>
            <a:r>
              <a:rPr lang="en-IN" dirty="0" err="1"/>
              <a:t>alldb_backup.sql</a:t>
            </a:r>
            <a:r>
              <a:rPr lang="en-IN" dirty="0"/>
              <a:t>, run the following command:</a:t>
            </a:r>
          </a:p>
          <a:p>
            <a:pPr lvl="1"/>
            <a:endParaRPr lang="en-IN" dirty="0"/>
          </a:p>
          <a:p>
            <a:pPr lvl="1"/>
            <a:r>
              <a:rPr lang="en-IN" dirty="0" err="1"/>
              <a:t>psql</a:t>
            </a:r>
            <a:r>
              <a:rPr lang="en-IN" dirty="0"/>
              <a:t> -f </a:t>
            </a:r>
            <a:r>
              <a:rPr lang="en-IN" dirty="0" err="1"/>
              <a:t>alldb_backup.sql</a:t>
            </a:r>
            <a:endParaRPr lang="en-IN" dirty="0"/>
          </a:p>
        </p:txBody>
      </p:sp>
      <p:sp>
        <p:nvSpPr>
          <p:cNvPr id="3" name="Title 2">
            <a:extLst>
              <a:ext uri="{FF2B5EF4-FFF2-40B4-BE49-F238E27FC236}">
                <a16:creationId xmlns:a16="http://schemas.microsoft.com/office/drawing/2014/main" id="{387F8BCA-C26F-468D-AE4A-6FCD42D22493}"/>
              </a:ext>
            </a:extLst>
          </p:cNvPr>
          <p:cNvSpPr>
            <a:spLocks noGrp="1"/>
          </p:cNvSpPr>
          <p:nvPr>
            <p:ph type="title"/>
          </p:nvPr>
        </p:nvSpPr>
        <p:spPr/>
        <p:txBody>
          <a:bodyPr/>
          <a:lstStyle/>
          <a:p>
            <a:r>
              <a:rPr lang="en-US" dirty="0"/>
              <a:t>Backup and Restore All Databases</a:t>
            </a:r>
            <a:endParaRPr lang="en-IN" dirty="0"/>
          </a:p>
        </p:txBody>
      </p:sp>
    </p:spTree>
    <p:extLst>
      <p:ext uri="{BB962C8B-B14F-4D97-AF65-F5344CB8AC3E}">
        <p14:creationId xmlns:p14="http://schemas.microsoft.com/office/powerpoint/2010/main" val="26128281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6DF36-0B13-4A9B-A558-4C2B35E57787}"/>
              </a:ext>
            </a:extLst>
          </p:cNvPr>
          <p:cNvSpPr>
            <a:spLocks noGrp="1"/>
          </p:cNvSpPr>
          <p:nvPr>
            <p:ph sz="quarter" idx="12"/>
          </p:nvPr>
        </p:nvSpPr>
        <p:spPr/>
        <p:txBody>
          <a:bodyPr>
            <a:normAutofit fontScale="92500" lnSpcReduction="10000"/>
          </a:bodyPr>
          <a:lstStyle/>
          <a:p>
            <a:r>
              <a:rPr lang="en-US" dirty="0"/>
              <a:t>PostgreSQL also allows you to back up a single table from the specific database. You can achieve this using the following syntax:</a:t>
            </a:r>
          </a:p>
          <a:p>
            <a:r>
              <a:rPr lang="en-US" dirty="0" err="1"/>
              <a:t>pg_dump</a:t>
            </a:r>
            <a:r>
              <a:rPr lang="en-US" dirty="0"/>
              <a:t> -d [source-database] -t [</a:t>
            </a:r>
            <a:r>
              <a:rPr lang="en-US" dirty="0" err="1"/>
              <a:t>table_name</a:t>
            </a:r>
            <a:r>
              <a:rPr lang="en-US" dirty="0"/>
              <a:t>]-f [</a:t>
            </a:r>
            <a:r>
              <a:rPr lang="en-US" dirty="0" err="1"/>
              <a:t>dbtable_backup.sql</a:t>
            </a:r>
            <a:r>
              <a:rPr lang="en-US" dirty="0"/>
              <a:t>]</a:t>
            </a:r>
          </a:p>
          <a:p>
            <a:r>
              <a:rPr lang="en-US" dirty="0"/>
              <a:t>For example, to back up a table named </a:t>
            </a:r>
            <a:r>
              <a:rPr lang="en-US" dirty="0" err="1"/>
              <a:t>mytab</a:t>
            </a:r>
            <a:r>
              <a:rPr lang="en-US" dirty="0"/>
              <a:t> from the database named </a:t>
            </a:r>
            <a:r>
              <a:rPr lang="en-US" dirty="0" err="1"/>
              <a:t>testdb</a:t>
            </a:r>
            <a:r>
              <a:rPr lang="en-US" dirty="0"/>
              <a:t> and generate a backup file named </a:t>
            </a:r>
            <a:r>
              <a:rPr lang="en-US" dirty="0" err="1"/>
              <a:t>testdb_mytab.sql</a:t>
            </a:r>
            <a:r>
              <a:rPr lang="en-US" dirty="0"/>
              <a:t>, run the following command:</a:t>
            </a:r>
          </a:p>
          <a:p>
            <a:r>
              <a:rPr lang="en-US" dirty="0" err="1"/>
              <a:t>pg_dump</a:t>
            </a:r>
            <a:r>
              <a:rPr lang="en-US" dirty="0"/>
              <a:t> -d </a:t>
            </a:r>
            <a:r>
              <a:rPr lang="en-US" dirty="0" err="1"/>
              <a:t>testdb</a:t>
            </a:r>
            <a:r>
              <a:rPr lang="en-US" dirty="0"/>
              <a:t> -t </a:t>
            </a:r>
            <a:r>
              <a:rPr lang="en-US" dirty="0" err="1"/>
              <a:t>mytab</a:t>
            </a:r>
            <a:r>
              <a:rPr lang="en-US" dirty="0"/>
              <a:t>  -f </a:t>
            </a:r>
            <a:r>
              <a:rPr lang="en-US" dirty="0" err="1"/>
              <a:t>testdb_mytab_backup.sql</a:t>
            </a:r>
            <a:endParaRPr lang="en-US" dirty="0"/>
          </a:p>
          <a:p>
            <a:r>
              <a:rPr lang="en-US" dirty="0"/>
              <a:t>If you want to restore this table from the backup file, run the following command:</a:t>
            </a:r>
          </a:p>
          <a:p>
            <a:r>
              <a:rPr lang="en-US" dirty="0" err="1"/>
              <a:t>psql</a:t>
            </a:r>
            <a:r>
              <a:rPr lang="en-US" dirty="0"/>
              <a:t> -d </a:t>
            </a:r>
            <a:r>
              <a:rPr lang="en-US" dirty="0" err="1"/>
              <a:t>testdb</a:t>
            </a:r>
            <a:r>
              <a:rPr lang="en-US" dirty="0"/>
              <a:t> -f </a:t>
            </a:r>
            <a:r>
              <a:rPr lang="en-US" dirty="0" err="1"/>
              <a:t>testdb_mytab_backup.sql</a:t>
            </a:r>
            <a:endParaRPr lang="en-IN" dirty="0"/>
          </a:p>
        </p:txBody>
      </p:sp>
      <p:sp>
        <p:nvSpPr>
          <p:cNvPr id="3" name="Title 2">
            <a:extLst>
              <a:ext uri="{FF2B5EF4-FFF2-40B4-BE49-F238E27FC236}">
                <a16:creationId xmlns:a16="http://schemas.microsoft.com/office/drawing/2014/main" id="{E09C9B23-9B4B-445A-A283-EFB7970F756C}"/>
              </a:ext>
            </a:extLst>
          </p:cNvPr>
          <p:cNvSpPr>
            <a:spLocks noGrp="1"/>
          </p:cNvSpPr>
          <p:nvPr>
            <p:ph type="title"/>
          </p:nvPr>
        </p:nvSpPr>
        <p:spPr/>
        <p:txBody>
          <a:bodyPr/>
          <a:lstStyle/>
          <a:p>
            <a:r>
              <a:rPr lang="en-US" dirty="0"/>
              <a:t>Backup and Restore Single Table</a:t>
            </a:r>
            <a:endParaRPr lang="en-IN" dirty="0"/>
          </a:p>
        </p:txBody>
      </p:sp>
    </p:spTree>
    <p:extLst>
      <p:ext uri="{BB962C8B-B14F-4D97-AF65-F5344CB8AC3E}">
        <p14:creationId xmlns:p14="http://schemas.microsoft.com/office/powerpoint/2010/main" val="33958410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46F9D-E3F1-41BA-B0A7-5BC5D7676B25}"/>
              </a:ext>
            </a:extLst>
          </p:cNvPr>
          <p:cNvSpPr>
            <a:spLocks noGrp="1"/>
          </p:cNvSpPr>
          <p:nvPr>
            <p:ph sz="quarter" idx="12"/>
          </p:nvPr>
        </p:nvSpPr>
        <p:spPr/>
        <p:txBody>
          <a:bodyPr>
            <a:normAutofit/>
          </a:bodyPr>
          <a:lstStyle/>
          <a:p>
            <a:r>
              <a:rPr lang="en-US" dirty="0"/>
              <a:t>You can also back up the PostgreSQL database and compress it in .</a:t>
            </a:r>
            <a:r>
              <a:rPr lang="en-US" dirty="0" err="1"/>
              <a:t>gz</a:t>
            </a:r>
            <a:r>
              <a:rPr lang="en-US" dirty="0"/>
              <a:t> format to reduce the backup size.</a:t>
            </a:r>
          </a:p>
          <a:p>
            <a:r>
              <a:rPr lang="en-US" dirty="0"/>
              <a:t>To take a back up of database named </a:t>
            </a:r>
            <a:r>
              <a:rPr lang="en-US" dirty="0" err="1"/>
              <a:t>testdb</a:t>
            </a:r>
            <a:r>
              <a:rPr lang="en-US" dirty="0"/>
              <a:t> and generate a compressed backup file named testdb_compressed.sql.gz, run the following command:</a:t>
            </a:r>
          </a:p>
          <a:p>
            <a:r>
              <a:rPr lang="en-US" dirty="0" err="1"/>
              <a:t>pg_dump</a:t>
            </a:r>
            <a:r>
              <a:rPr lang="en-US" dirty="0"/>
              <a:t> -d </a:t>
            </a:r>
            <a:r>
              <a:rPr lang="en-US" dirty="0" err="1"/>
              <a:t>testdb</a:t>
            </a:r>
            <a:r>
              <a:rPr lang="en-US" dirty="0"/>
              <a:t> | </a:t>
            </a:r>
            <a:r>
              <a:rPr lang="en-US" dirty="0" err="1"/>
              <a:t>gzip</a:t>
            </a:r>
            <a:r>
              <a:rPr lang="en-US" dirty="0"/>
              <a:t> &gt; testdb_compressed.sql.gz</a:t>
            </a:r>
          </a:p>
          <a:p>
            <a:r>
              <a:rPr lang="en-US" dirty="0"/>
              <a:t>You can also restore the backup from the compressed file using the following command:</a:t>
            </a:r>
          </a:p>
          <a:p>
            <a:r>
              <a:rPr lang="en-US" dirty="0" err="1"/>
              <a:t>gunzip</a:t>
            </a:r>
            <a:r>
              <a:rPr lang="en-US" dirty="0"/>
              <a:t> -c testdb_compressed.sql.gz | </a:t>
            </a:r>
            <a:r>
              <a:rPr lang="en-US" dirty="0" err="1"/>
              <a:t>psql</a:t>
            </a:r>
            <a:r>
              <a:rPr lang="en-US" dirty="0"/>
              <a:t>  -d </a:t>
            </a:r>
            <a:r>
              <a:rPr lang="en-US" dirty="0" err="1"/>
              <a:t>testdb</a:t>
            </a:r>
            <a:endParaRPr lang="en-IN" dirty="0"/>
          </a:p>
        </p:txBody>
      </p:sp>
      <p:sp>
        <p:nvSpPr>
          <p:cNvPr id="3" name="Title 2">
            <a:extLst>
              <a:ext uri="{FF2B5EF4-FFF2-40B4-BE49-F238E27FC236}">
                <a16:creationId xmlns:a16="http://schemas.microsoft.com/office/drawing/2014/main" id="{15E390FF-FD07-433F-A6F4-23862B57C0E4}"/>
              </a:ext>
            </a:extLst>
          </p:cNvPr>
          <p:cNvSpPr>
            <a:spLocks noGrp="1"/>
          </p:cNvSpPr>
          <p:nvPr>
            <p:ph type="title"/>
          </p:nvPr>
        </p:nvSpPr>
        <p:spPr/>
        <p:txBody>
          <a:bodyPr/>
          <a:lstStyle/>
          <a:p>
            <a:r>
              <a:rPr lang="en-IN" dirty="0"/>
              <a:t>Backup and Restore Compressed Data Store</a:t>
            </a:r>
          </a:p>
        </p:txBody>
      </p:sp>
    </p:spTree>
    <p:extLst>
      <p:ext uri="{BB962C8B-B14F-4D97-AF65-F5344CB8AC3E}">
        <p14:creationId xmlns:p14="http://schemas.microsoft.com/office/powerpoint/2010/main" val="139766365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lstStyle/>
          <a:p>
            <a:r>
              <a:rPr lang="en-US" dirty="0"/>
              <a:t>PL/</a:t>
            </a:r>
            <a:r>
              <a:rPr lang="en-US" dirty="0" err="1"/>
              <a:t>pgSQL</a:t>
            </a:r>
            <a:r>
              <a:rPr lang="en-US" dirty="0"/>
              <a:t> procedural language adds many procedural elements e.g., control structures, loops, and complex computations to extend standard SQL. </a:t>
            </a:r>
          </a:p>
          <a:p>
            <a:r>
              <a:rPr lang="en-US" dirty="0"/>
              <a:t>It allows you to develop complex functions and stored procedures in PostgreSQL that may not be possible using plain SQL. </a:t>
            </a:r>
          </a:p>
          <a:p>
            <a:r>
              <a:rPr lang="en-US" dirty="0"/>
              <a:t>Since PostgreSQL 9.0, PL/</a:t>
            </a:r>
            <a:r>
              <a:rPr lang="en-US" dirty="0" err="1"/>
              <a:t>pgSQL</a:t>
            </a:r>
            <a:r>
              <a:rPr lang="en-US" dirty="0"/>
              <a:t> is installed by default.</a:t>
            </a:r>
          </a:p>
          <a:p>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33312286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fontScale="92500"/>
          </a:bodyPr>
          <a:lstStyle/>
          <a:p>
            <a:r>
              <a:rPr lang="en-US" dirty="0"/>
              <a:t>PL/</a:t>
            </a:r>
            <a:r>
              <a:rPr lang="en-US" dirty="0" err="1"/>
              <a:t>pgSQL</a:t>
            </a:r>
            <a:r>
              <a:rPr lang="en-US" dirty="0"/>
              <a:t> procedural language is similar to the Oracle PL/SQL. The following are reasons to learn PL/</a:t>
            </a:r>
            <a:r>
              <a:rPr lang="en-US" dirty="0" err="1"/>
              <a:t>pgSQL</a:t>
            </a:r>
            <a:r>
              <a:rPr lang="en-US" dirty="0"/>
              <a:t>:</a:t>
            </a:r>
          </a:p>
          <a:p>
            <a:pPr lvl="1"/>
            <a:r>
              <a:rPr lang="en-US" dirty="0"/>
              <a:t>PL/</a:t>
            </a:r>
            <a:r>
              <a:rPr lang="en-US" dirty="0" err="1"/>
              <a:t>pgSQL</a:t>
            </a:r>
            <a:r>
              <a:rPr lang="en-US" dirty="0"/>
              <a:t> is easy to learn and simple to use.</a:t>
            </a:r>
          </a:p>
          <a:p>
            <a:pPr lvl="1"/>
            <a:r>
              <a:rPr lang="en-US" dirty="0"/>
              <a:t>PL/</a:t>
            </a:r>
            <a:r>
              <a:rPr lang="en-US" dirty="0" err="1"/>
              <a:t>pgSQL</a:t>
            </a:r>
            <a:r>
              <a:rPr lang="en-US" dirty="0"/>
              <a:t> comes with PostgreSQL by default. The user-defined functions and stored procedures developed in PL/</a:t>
            </a:r>
            <a:r>
              <a:rPr lang="en-US" dirty="0" err="1"/>
              <a:t>pgSQL</a:t>
            </a:r>
            <a:r>
              <a:rPr lang="en-US" dirty="0"/>
              <a:t> can be used like any built-in functions and stored procedures.</a:t>
            </a:r>
          </a:p>
          <a:p>
            <a:pPr lvl="1"/>
            <a:r>
              <a:rPr lang="en-US" dirty="0"/>
              <a:t>PL/</a:t>
            </a:r>
            <a:r>
              <a:rPr lang="en-US" dirty="0" err="1"/>
              <a:t>pgSQL</a:t>
            </a:r>
            <a:r>
              <a:rPr lang="en-US" dirty="0"/>
              <a:t> inherits all user-defined types, functions, and operators.</a:t>
            </a:r>
          </a:p>
          <a:p>
            <a:pPr lvl="1"/>
            <a:r>
              <a:rPr lang="en-US" dirty="0"/>
              <a:t>PL/</a:t>
            </a:r>
            <a:r>
              <a:rPr lang="en-US" dirty="0" err="1"/>
              <a:t>pgSQL</a:t>
            </a:r>
            <a:r>
              <a:rPr lang="en-US" dirty="0"/>
              <a:t> has many features that allow you to develop complex functions and stored procedures.</a:t>
            </a:r>
          </a:p>
          <a:p>
            <a:pPr lvl="1"/>
            <a:r>
              <a:rPr lang="en-US" dirty="0"/>
              <a:t>PL/</a:t>
            </a:r>
            <a:r>
              <a:rPr lang="en-US" dirty="0" err="1"/>
              <a:t>pgSQL</a:t>
            </a:r>
            <a:r>
              <a:rPr lang="en-US" dirty="0"/>
              <a:t> can be defined to be trusted by the PostgreSQL database server.</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5410847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43EC-5432-4243-B954-5C699D9DF0BE}"/>
              </a:ext>
            </a:extLst>
          </p:cNvPr>
          <p:cNvSpPr>
            <a:spLocks noGrp="1"/>
          </p:cNvSpPr>
          <p:nvPr>
            <p:ph sz="quarter" idx="12"/>
          </p:nvPr>
        </p:nvSpPr>
        <p:spPr/>
        <p:txBody>
          <a:bodyPr>
            <a:normAutofit/>
          </a:bodyPr>
          <a:lstStyle/>
          <a:p>
            <a:r>
              <a:rPr lang="en-US" dirty="0"/>
              <a:t>PL/</a:t>
            </a:r>
            <a:r>
              <a:rPr lang="en-US" dirty="0" err="1"/>
              <a:t>pgSQL</a:t>
            </a:r>
            <a:r>
              <a:rPr lang="en-US" dirty="0"/>
              <a:t> is a procedural programming language for the PostgreSQL database system.</a:t>
            </a:r>
          </a:p>
          <a:p>
            <a:r>
              <a:rPr lang="en-US" dirty="0"/>
              <a:t>PL/</a:t>
            </a:r>
            <a:r>
              <a:rPr lang="en-US" dirty="0" err="1"/>
              <a:t>pgSQL</a:t>
            </a:r>
            <a:r>
              <a:rPr lang="en-US" dirty="0"/>
              <a:t> allows you to extend the functionality of the PostgreSQL database server by creating server objects with complex logic.</a:t>
            </a:r>
          </a:p>
          <a:p>
            <a:r>
              <a:rPr lang="en-US" dirty="0"/>
              <a:t>PL/</a:t>
            </a:r>
            <a:r>
              <a:rPr lang="en-US" dirty="0" err="1"/>
              <a:t>pgSQL</a:t>
            </a:r>
            <a:r>
              <a:rPr lang="en-US" dirty="0"/>
              <a:t> was designed to :</a:t>
            </a:r>
          </a:p>
          <a:p>
            <a:pPr lvl="1"/>
            <a:r>
              <a:rPr lang="en-US" dirty="0"/>
              <a:t>Create user-defined functions, stored procedures, and triggers.</a:t>
            </a:r>
          </a:p>
          <a:p>
            <a:pPr lvl="1"/>
            <a:r>
              <a:rPr lang="en-US" dirty="0"/>
              <a:t>Extend standard SQL by adding control structures such as if, case, and loop statements.</a:t>
            </a:r>
          </a:p>
          <a:p>
            <a:pPr lvl="1"/>
            <a:r>
              <a:rPr lang="en-US" dirty="0"/>
              <a:t>Inherit all user-defined functions, operators, and types.</a:t>
            </a:r>
            <a:endParaRPr lang="en-IN" dirty="0"/>
          </a:p>
        </p:txBody>
      </p:sp>
      <p:sp>
        <p:nvSpPr>
          <p:cNvPr id="3" name="Title 2">
            <a:extLst>
              <a:ext uri="{FF2B5EF4-FFF2-40B4-BE49-F238E27FC236}">
                <a16:creationId xmlns:a16="http://schemas.microsoft.com/office/drawing/2014/main" id="{79FE30E6-07FC-4865-A677-33294D546165}"/>
              </a:ext>
            </a:extLst>
          </p:cNvPr>
          <p:cNvSpPr>
            <a:spLocks noGrp="1"/>
          </p:cNvSpPr>
          <p:nvPr>
            <p:ph type="title"/>
          </p:nvPr>
        </p:nvSpPr>
        <p:spPr/>
        <p:txBody>
          <a:bodyPr/>
          <a:lstStyle/>
          <a:p>
            <a:r>
              <a:rPr lang="en-IN" dirty="0"/>
              <a:t>PL/PGSQL</a:t>
            </a:r>
          </a:p>
        </p:txBody>
      </p:sp>
    </p:spTree>
    <p:extLst>
      <p:ext uri="{BB962C8B-B14F-4D97-AF65-F5344CB8AC3E}">
        <p14:creationId xmlns:p14="http://schemas.microsoft.com/office/powerpoint/2010/main" val="11905860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SQL is a query language that allows you to query data from the database easily. However, PostgreSQL only can execute SQL statements individually.</a:t>
            </a:r>
          </a:p>
          <a:p>
            <a:r>
              <a:rPr lang="en-US" dirty="0"/>
              <a:t>It means that you have multiple statements, you need to execute them one by one like this:</a:t>
            </a:r>
          </a:p>
          <a:p>
            <a:pPr lvl="1"/>
            <a:r>
              <a:rPr lang="en-US" dirty="0"/>
              <a:t>First, send a query to the PostgreSQL database server.</a:t>
            </a:r>
          </a:p>
          <a:p>
            <a:pPr lvl="1"/>
            <a:r>
              <a:rPr lang="en-US" dirty="0"/>
              <a:t>Next, wait for it to process.</a:t>
            </a:r>
          </a:p>
          <a:p>
            <a:pPr lvl="1"/>
            <a:r>
              <a:rPr lang="en-US" dirty="0"/>
              <a:t>Then, process the result set.</a:t>
            </a:r>
          </a:p>
          <a:p>
            <a:pPr lvl="1"/>
            <a:r>
              <a:rPr lang="en-US" dirty="0"/>
              <a:t>After that, do some calculations.</a:t>
            </a:r>
          </a:p>
          <a:p>
            <a:pPr lvl="1"/>
            <a:r>
              <a:rPr lang="en-US" dirty="0"/>
              <a:t>Finally, send another query to the PostgreSQL database server and repeat this process.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996740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lnSpcReduction="10000"/>
          </a:bodyPr>
          <a:lstStyle/>
          <a:p>
            <a:r>
              <a:rPr lang="en-US" dirty="0"/>
              <a:t>This process incurs the </a:t>
            </a:r>
            <a:r>
              <a:rPr lang="en-US" dirty="0" err="1"/>
              <a:t>interprocess</a:t>
            </a:r>
            <a:r>
              <a:rPr lang="en-US" dirty="0"/>
              <a:t> communication and network overheads.</a:t>
            </a:r>
          </a:p>
          <a:p>
            <a:r>
              <a:rPr lang="en-US" dirty="0"/>
              <a:t>To resolve this issue, PostgreSQL uses PL/</a:t>
            </a:r>
            <a:r>
              <a:rPr lang="en-US" dirty="0" err="1"/>
              <a:t>pgSQL</a:t>
            </a:r>
            <a:r>
              <a:rPr lang="en-US" dirty="0"/>
              <a:t>.</a:t>
            </a:r>
          </a:p>
          <a:p>
            <a:pPr lvl="1"/>
            <a:r>
              <a:rPr lang="en-US" dirty="0"/>
              <a:t>PL/</a:t>
            </a:r>
            <a:r>
              <a:rPr lang="en-US" dirty="0" err="1"/>
              <a:t>pgSQL</a:t>
            </a:r>
            <a:r>
              <a:rPr lang="en-US" dirty="0"/>
              <a:t> wraps multiple statements in an object and store it on the PostgreSQL database server.</a:t>
            </a:r>
          </a:p>
          <a:p>
            <a:pPr lvl="1"/>
            <a:r>
              <a:rPr lang="en-US" dirty="0"/>
              <a:t>So instead of sending multiple statements to the server one by one, you can send one statement to execute the object stored in the server. This allows you to:</a:t>
            </a:r>
          </a:p>
          <a:p>
            <a:pPr lvl="1"/>
            <a:r>
              <a:rPr lang="en-US" dirty="0"/>
              <a:t>Reduce the number of round trips between the application and the PostgreSQL database server.</a:t>
            </a:r>
          </a:p>
          <a:p>
            <a:pPr lvl="1"/>
            <a:r>
              <a:rPr lang="en-US" dirty="0"/>
              <a:t>Avoid transferring the immediate results between the application and the server.</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Advantages of using PL/</a:t>
            </a:r>
            <a:r>
              <a:rPr lang="en-US" dirty="0" err="1"/>
              <a:t>pgSQL</a:t>
            </a:r>
            <a:endParaRPr lang="en-IN" dirty="0"/>
          </a:p>
        </p:txBody>
      </p:sp>
    </p:spTree>
    <p:extLst>
      <p:ext uri="{BB962C8B-B14F-4D97-AF65-F5344CB8AC3E}">
        <p14:creationId xmlns:p14="http://schemas.microsoft.com/office/powerpoint/2010/main" val="39751405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759A7F-B2FA-4813-BED7-640B5E3146AE}"/>
              </a:ext>
            </a:extLst>
          </p:cNvPr>
          <p:cNvSpPr>
            <a:spLocks noGrp="1"/>
          </p:cNvSpPr>
          <p:nvPr>
            <p:ph sz="quarter" idx="12"/>
          </p:nvPr>
        </p:nvSpPr>
        <p:spPr/>
        <p:txBody>
          <a:bodyPr>
            <a:normAutofit/>
          </a:bodyPr>
          <a:lstStyle/>
          <a:p>
            <a:r>
              <a:rPr lang="en-US" dirty="0"/>
              <a:t>Besides the advantages of using PL/</a:t>
            </a:r>
            <a:r>
              <a:rPr lang="en-US" dirty="0" err="1"/>
              <a:t>pgSQL</a:t>
            </a:r>
            <a:r>
              <a:rPr lang="en-US" dirty="0"/>
              <a:t>, there are some caveats:</a:t>
            </a:r>
          </a:p>
          <a:p>
            <a:pPr lvl="1"/>
            <a:r>
              <a:rPr lang="en-US" dirty="0"/>
              <a:t>Slower in software development because PL/</a:t>
            </a:r>
            <a:r>
              <a:rPr lang="en-US" dirty="0" err="1"/>
              <a:t>pgSQL</a:t>
            </a:r>
            <a:r>
              <a:rPr lang="en-US" dirty="0"/>
              <a:t> requires specialized skills that many developers do not possess.</a:t>
            </a:r>
          </a:p>
          <a:p>
            <a:pPr lvl="1"/>
            <a:r>
              <a:rPr lang="en-US" dirty="0"/>
              <a:t>Difficult to manage versions and hard to debug.</a:t>
            </a:r>
          </a:p>
          <a:p>
            <a:pPr lvl="1"/>
            <a:r>
              <a:rPr lang="en-US" dirty="0"/>
              <a:t>May not be portable to other database management systems.</a:t>
            </a:r>
            <a:endParaRPr lang="en-IN" dirty="0"/>
          </a:p>
        </p:txBody>
      </p:sp>
      <p:sp>
        <p:nvSpPr>
          <p:cNvPr id="3" name="Title 2">
            <a:extLst>
              <a:ext uri="{FF2B5EF4-FFF2-40B4-BE49-F238E27FC236}">
                <a16:creationId xmlns:a16="http://schemas.microsoft.com/office/drawing/2014/main" id="{11170B09-4F1C-40B9-A695-44B77283B9D2}"/>
              </a:ext>
            </a:extLst>
          </p:cNvPr>
          <p:cNvSpPr>
            <a:spLocks noGrp="1"/>
          </p:cNvSpPr>
          <p:nvPr>
            <p:ph type="title"/>
          </p:nvPr>
        </p:nvSpPr>
        <p:spPr/>
        <p:txBody>
          <a:bodyPr/>
          <a:lstStyle/>
          <a:p>
            <a:r>
              <a:rPr lang="en-US" dirty="0"/>
              <a:t>PostgreSQL PL/</a:t>
            </a:r>
            <a:r>
              <a:rPr lang="en-US" dirty="0" err="1"/>
              <a:t>pgSQL</a:t>
            </a:r>
            <a:r>
              <a:rPr lang="en-US" dirty="0"/>
              <a:t> disadvantages</a:t>
            </a:r>
          </a:p>
        </p:txBody>
      </p:sp>
    </p:spTree>
    <p:extLst>
      <p:ext uri="{BB962C8B-B14F-4D97-AF65-F5344CB8AC3E}">
        <p14:creationId xmlns:p14="http://schemas.microsoft.com/office/powerpoint/2010/main" val="15224811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lstStyle/>
          <a:p>
            <a:r>
              <a:rPr lang="en-US" dirty="0"/>
              <a:t>In PostgreSQL, you use single quotes for a string constant like this:</a:t>
            </a:r>
          </a:p>
          <a:p>
            <a:pPr lvl="1"/>
            <a:r>
              <a:rPr lang="en-US" dirty="0"/>
              <a:t>select 'String constant’;</a:t>
            </a:r>
          </a:p>
          <a:p>
            <a:r>
              <a:rPr lang="en-US" dirty="0"/>
              <a:t>When a string constant contains a single quote ('), you need to escape it by doubling up the single quote. For example:</a:t>
            </a:r>
          </a:p>
          <a:p>
            <a:pPr lvl="1"/>
            <a:r>
              <a:rPr lang="en-US" dirty="0"/>
              <a:t>select '</a:t>
            </a:r>
            <a:r>
              <a:rPr lang="en-US" dirty="0" err="1"/>
              <a:t>I''m</a:t>
            </a:r>
            <a:r>
              <a:rPr lang="en-US" dirty="0"/>
              <a:t> also a string constant’;</a:t>
            </a:r>
          </a:p>
          <a:p>
            <a:pPr lvl="1"/>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02645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7170" name="Picture 2">
            <a:extLst>
              <a:ext uri="{FF2B5EF4-FFF2-40B4-BE49-F238E27FC236}">
                <a16:creationId xmlns:a16="http://schemas.microsoft.com/office/drawing/2014/main" id="{08B2901D-9F5C-4914-9341-D6A79E896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41" y="1288470"/>
            <a:ext cx="7229182" cy="539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6841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PostgreSQL version 8.0 introduced the dollar quoting feature to make string constants more readable.</a:t>
            </a:r>
          </a:p>
          <a:p>
            <a:r>
              <a:rPr lang="en-US" dirty="0"/>
              <a:t>The following shows the syntax of the dollar-quoted string constants:</a:t>
            </a:r>
          </a:p>
          <a:p>
            <a:pPr lvl="1"/>
            <a:r>
              <a:rPr lang="en-US" dirty="0"/>
              <a:t>$tag$&lt;</a:t>
            </a:r>
            <a:r>
              <a:rPr lang="en-US" dirty="0" err="1"/>
              <a:t>string_constant</a:t>
            </a:r>
            <a:r>
              <a:rPr lang="en-US" dirty="0"/>
              <a:t>&gt;$tag$</a:t>
            </a:r>
          </a:p>
          <a:p>
            <a:r>
              <a:rPr lang="en-US" dirty="0"/>
              <a:t>In this syntax, the tag is optional. It may contain zero or many characters.</a:t>
            </a:r>
          </a:p>
          <a:p>
            <a:pPr lvl="1"/>
            <a:r>
              <a:rPr lang="en-US" dirty="0"/>
              <a:t>Between the $tag$, you can place any string with single quotes (') and backslashes (\). </a:t>
            </a:r>
          </a:p>
          <a:p>
            <a:pPr lvl="1"/>
            <a:r>
              <a:rPr lang="en-US" dirty="0"/>
              <a:t>For example:</a:t>
            </a:r>
          </a:p>
          <a:p>
            <a:pPr lvl="2"/>
            <a:r>
              <a:rPr lang="en-US" dirty="0"/>
              <a:t>select $$I'm a string constant that contains a backslash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25110107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10F90-66E5-4A18-9B0A-603B3AB35B61}"/>
              </a:ext>
            </a:extLst>
          </p:cNvPr>
          <p:cNvSpPr>
            <a:spLocks noGrp="1"/>
          </p:cNvSpPr>
          <p:nvPr>
            <p:ph sz="quarter" idx="12"/>
          </p:nvPr>
        </p:nvSpPr>
        <p:spPr/>
        <p:txBody>
          <a:bodyPr>
            <a:normAutofit/>
          </a:bodyPr>
          <a:lstStyle/>
          <a:p>
            <a:r>
              <a:rPr lang="en-US" dirty="0"/>
              <a:t>In this example, we did not specify the tag between the two dollar signs($).</a:t>
            </a:r>
          </a:p>
          <a:p>
            <a:r>
              <a:rPr lang="en-US" dirty="0"/>
              <a:t>The following example uses the dollar-quoted string constant syntax with a tag:</a:t>
            </a:r>
          </a:p>
          <a:p>
            <a:pPr lvl="1"/>
            <a:r>
              <a:rPr lang="en-US" dirty="0"/>
              <a:t>SELECT $</a:t>
            </a:r>
            <a:r>
              <a:rPr lang="en-US" dirty="0" err="1"/>
              <a:t>message$I'm</a:t>
            </a:r>
            <a:r>
              <a:rPr lang="en-US" dirty="0"/>
              <a:t> a string constant that contains a backslash \$message$;</a:t>
            </a:r>
          </a:p>
          <a:p>
            <a:pPr lvl="1"/>
            <a:r>
              <a:rPr lang="en-US" dirty="0"/>
              <a:t>In this example, we used the string message as a tag between the two dollar signs ($ )</a:t>
            </a:r>
            <a:endParaRPr lang="en-IN" dirty="0"/>
          </a:p>
        </p:txBody>
      </p:sp>
      <p:sp>
        <p:nvSpPr>
          <p:cNvPr id="3" name="Title 2">
            <a:extLst>
              <a:ext uri="{FF2B5EF4-FFF2-40B4-BE49-F238E27FC236}">
                <a16:creationId xmlns:a16="http://schemas.microsoft.com/office/drawing/2014/main" id="{5F488959-5957-41FF-8BC4-7810E9F429E5}"/>
              </a:ext>
            </a:extLst>
          </p:cNvPr>
          <p:cNvSpPr>
            <a:spLocks noGrp="1"/>
          </p:cNvSpPr>
          <p:nvPr>
            <p:ph type="title"/>
          </p:nvPr>
        </p:nvSpPr>
        <p:spPr/>
        <p:txBody>
          <a:bodyPr/>
          <a:lstStyle/>
          <a:p>
            <a:r>
              <a:rPr lang="en-IN" dirty="0"/>
              <a:t>Dollar-Quoted String Constants</a:t>
            </a:r>
          </a:p>
        </p:txBody>
      </p:sp>
    </p:spTree>
    <p:extLst>
      <p:ext uri="{BB962C8B-B14F-4D97-AF65-F5344CB8AC3E}">
        <p14:creationId xmlns:p14="http://schemas.microsoft.com/office/powerpoint/2010/main" val="36479318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lstStyle/>
          <a:p>
            <a:pPr marL="0" indent="0">
              <a:buNone/>
            </a:pPr>
            <a:r>
              <a:rPr lang="en-US" dirty="0"/>
              <a:t>do </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68992053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585AA-9D34-434D-B17E-AB0E80A91654}"/>
              </a:ext>
            </a:extLst>
          </p:cNvPr>
          <p:cNvSpPr>
            <a:spLocks noGrp="1"/>
          </p:cNvSpPr>
          <p:nvPr>
            <p:ph sz="quarter" idx="12"/>
          </p:nvPr>
        </p:nvSpPr>
        <p:spPr/>
        <p:txBody>
          <a:bodyPr>
            <a:normAutofit fontScale="85000" lnSpcReduction="20000"/>
          </a:bodyPr>
          <a:lstStyle/>
          <a:p>
            <a:pPr marL="0" indent="0">
              <a:buNone/>
            </a:pPr>
            <a:r>
              <a:rPr lang="en-US" dirty="0"/>
              <a:t>To avoid escaping every single quotes and backslashes, you can use the dollar-quoted string as follows</a:t>
            </a:r>
          </a:p>
          <a:p>
            <a:pPr marL="0" indent="0">
              <a:buNone/>
            </a:pPr>
            <a:r>
              <a:rPr lang="en-US" dirty="0"/>
              <a:t>do </a:t>
            </a:r>
          </a:p>
          <a:p>
            <a:pPr marL="0" indent="0">
              <a:buNone/>
            </a:pPr>
            <a:r>
              <a:rPr lang="en-US" dirty="0"/>
              <a:t>$$</a:t>
            </a:r>
          </a:p>
          <a:p>
            <a:pPr marL="0" indent="0">
              <a:buNone/>
            </a:pPr>
            <a:r>
              <a:rPr lang="en-US" dirty="0"/>
              <a:t>declare</a:t>
            </a:r>
          </a:p>
          <a:p>
            <a:pPr marL="0" indent="0">
              <a:buNone/>
            </a:pPr>
            <a:r>
              <a:rPr lang="en-US" dirty="0"/>
              <a:t>   </a:t>
            </a:r>
            <a:r>
              <a:rPr lang="en-US" dirty="0" err="1"/>
              <a:t>film_count</a:t>
            </a:r>
            <a:r>
              <a:rPr lang="en-US" dirty="0"/>
              <a:t> integer;</a:t>
            </a:r>
          </a:p>
          <a:p>
            <a:pPr marL="0" indent="0">
              <a:buNone/>
            </a:pPr>
            <a:r>
              <a:rPr lang="en-US" dirty="0"/>
              <a:t>begin </a:t>
            </a:r>
          </a:p>
          <a:p>
            <a:pPr marL="0" indent="0">
              <a:buNone/>
            </a:pPr>
            <a:r>
              <a:rPr lang="en-US" dirty="0"/>
              <a:t>   select count(*) into </a:t>
            </a:r>
            <a:r>
              <a:rPr lang="en-US" dirty="0" err="1"/>
              <a:t>film_count</a:t>
            </a:r>
            <a:endParaRPr lang="en-US" dirty="0"/>
          </a:p>
          <a:p>
            <a:pPr marL="0" indent="0">
              <a:buNone/>
            </a:pPr>
            <a:r>
              <a:rPr lang="en-US" dirty="0"/>
              <a:t>   from film;</a:t>
            </a:r>
          </a:p>
          <a:p>
            <a:pPr marL="0" indent="0">
              <a:buNone/>
            </a:pPr>
            <a:r>
              <a:rPr lang="en-US" dirty="0"/>
              <a:t>   raise notice 'The number of films: %', </a:t>
            </a:r>
            <a:r>
              <a:rPr lang="en-US" dirty="0" err="1"/>
              <a:t>film_count</a:t>
            </a:r>
            <a:r>
              <a:rPr lang="en-US" dirty="0"/>
              <a:t>;</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spTree>
    <p:extLst>
      <p:ext uri="{BB962C8B-B14F-4D97-AF65-F5344CB8AC3E}">
        <p14:creationId xmlns:p14="http://schemas.microsoft.com/office/powerpoint/2010/main" val="142797981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0E18CF-8E54-4FAB-AD4F-CAF950FE4900}"/>
              </a:ext>
            </a:extLst>
          </p:cNvPr>
          <p:cNvSpPr>
            <a:spLocks noGrp="1"/>
          </p:cNvSpPr>
          <p:nvPr>
            <p:ph type="title"/>
          </p:nvPr>
        </p:nvSpPr>
        <p:spPr/>
        <p:txBody>
          <a:bodyPr/>
          <a:lstStyle/>
          <a:p>
            <a:r>
              <a:rPr lang="en-US" dirty="0"/>
              <a:t>Using dollar-quoted string constant in anonymous blocks</a:t>
            </a:r>
            <a:endParaRPr lang="en-IN" dirty="0"/>
          </a:p>
        </p:txBody>
      </p:sp>
      <p:pic>
        <p:nvPicPr>
          <p:cNvPr id="7" name="Picture 6">
            <a:extLst>
              <a:ext uri="{FF2B5EF4-FFF2-40B4-BE49-F238E27FC236}">
                <a16:creationId xmlns:a16="http://schemas.microsoft.com/office/drawing/2014/main" id="{B2DBB0C5-9EC0-4663-8694-8FA3824B5EC9}"/>
              </a:ext>
            </a:extLst>
          </p:cNvPr>
          <p:cNvPicPr>
            <a:picLocks noChangeAspect="1"/>
          </p:cNvPicPr>
          <p:nvPr/>
        </p:nvPicPr>
        <p:blipFill rotWithShape="1">
          <a:blip r:embed="rId2"/>
          <a:srcRect l="24936" t="16688" r="1558" b="20998"/>
          <a:stretch/>
        </p:blipFill>
        <p:spPr>
          <a:xfrm>
            <a:off x="254522" y="1470580"/>
            <a:ext cx="8816779" cy="4204355"/>
          </a:xfrm>
          <a:prstGeom prst="rect">
            <a:avLst/>
          </a:prstGeom>
        </p:spPr>
      </p:pic>
    </p:spTree>
    <p:extLst>
      <p:ext uri="{BB962C8B-B14F-4D97-AF65-F5344CB8AC3E}">
        <p14:creationId xmlns:p14="http://schemas.microsoft.com/office/powerpoint/2010/main" val="17945725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53B0FE-79D5-49EA-AA60-28D586359E18}"/>
              </a:ext>
            </a:extLst>
          </p:cNvPr>
          <p:cNvSpPr>
            <a:spLocks noGrp="1"/>
          </p:cNvSpPr>
          <p:nvPr>
            <p:ph sz="quarter" idx="12"/>
          </p:nvPr>
        </p:nvSpPr>
        <p:spPr/>
        <p:txBody>
          <a:bodyPr/>
          <a:lstStyle/>
          <a:p>
            <a:pPr marL="0" indent="0">
              <a:buNone/>
            </a:pPr>
            <a:r>
              <a:rPr lang="en-US" dirty="0"/>
              <a:t>create function </a:t>
            </a:r>
            <a:r>
              <a:rPr lang="en-US" dirty="0" err="1"/>
              <a:t>find_film_by_id</a:t>
            </a:r>
            <a:r>
              <a:rPr lang="en-US" dirty="0"/>
              <a:t>(</a:t>
            </a:r>
          </a:p>
          <a:p>
            <a:pPr marL="0" indent="0">
              <a:buNone/>
            </a:pPr>
            <a:r>
              <a:rPr lang="en-US" dirty="0"/>
              <a:t>   id int</a:t>
            </a:r>
          </a:p>
          <a:p>
            <a:pPr marL="0" indent="0">
              <a:buNone/>
            </a:pPr>
            <a:r>
              <a:rPr lang="en-US" dirty="0"/>
              <a:t>) returns film </a:t>
            </a:r>
          </a:p>
          <a:p>
            <a:pPr marL="0" indent="0">
              <a:buNone/>
            </a:pPr>
            <a:r>
              <a:rPr lang="en-US" dirty="0"/>
              <a:t>language </a:t>
            </a:r>
            <a:r>
              <a:rPr lang="en-US" dirty="0" err="1"/>
              <a:t>sql</a:t>
            </a:r>
            <a:endParaRPr lang="en-US" dirty="0"/>
          </a:p>
          <a:p>
            <a:pPr marL="0" indent="0">
              <a:buNone/>
            </a:pPr>
            <a:r>
              <a:rPr lang="en-US" dirty="0"/>
              <a:t>as </a:t>
            </a:r>
          </a:p>
          <a:p>
            <a:pPr marL="0" indent="0">
              <a:buNone/>
            </a:pPr>
            <a:r>
              <a:rPr lang="en-US" dirty="0"/>
              <a:t>$$</a:t>
            </a:r>
          </a:p>
          <a:p>
            <a:pPr marL="0" indent="0">
              <a:buNone/>
            </a:pPr>
            <a:r>
              <a:rPr lang="en-US" dirty="0"/>
              <a:t>  select * from film </a:t>
            </a:r>
          </a:p>
          <a:p>
            <a:pPr marL="0" indent="0">
              <a:buNone/>
            </a:pPr>
            <a:r>
              <a:rPr lang="en-US" dirty="0"/>
              <a:t>  where </a:t>
            </a:r>
            <a:r>
              <a:rPr lang="en-US" dirty="0" err="1"/>
              <a:t>film_id</a:t>
            </a:r>
            <a:r>
              <a:rPr lang="en-US" dirty="0"/>
              <a:t> = id;  </a:t>
            </a:r>
          </a:p>
          <a:p>
            <a:pPr marL="0" indent="0">
              <a:buNone/>
            </a:pPr>
            <a:r>
              <a:rPr lang="en-US" dirty="0"/>
              <a:t>$$;</a:t>
            </a:r>
            <a:endParaRPr lang="en-IN" dirty="0"/>
          </a:p>
        </p:txBody>
      </p:sp>
      <p:sp>
        <p:nvSpPr>
          <p:cNvPr id="3" name="Title 2">
            <a:extLst>
              <a:ext uri="{FF2B5EF4-FFF2-40B4-BE49-F238E27FC236}">
                <a16:creationId xmlns:a16="http://schemas.microsoft.com/office/drawing/2014/main" id="{C78F0376-26DA-4460-A2D6-32F37362E3F8}"/>
              </a:ext>
            </a:extLst>
          </p:cNvPr>
          <p:cNvSpPr>
            <a:spLocks noGrp="1"/>
          </p:cNvSpPr>
          <p:nvPr>
            <p:ph type="title"/>
          </p:nvPr>
        </p:nvSpPr>
        <p:spPr/>
        <p:txBody>
          <a:bodyPr/>
          <a:lstStyle/>
          <a:p>
            <a:r>
              <a:rPr lang="en-US" dirty="0"/>
              <a:t>Using dollar-quoted string constants in functions</a:t>
            </a:r>
            <a:endParaRPr lang="en-IN" dirty="0"/>
          </a:p>
        </p:txBody>
      </p:sp>
    </p:spTree>
    <p:extLst>
      <p:ext uri="{BB962C8B-B14F-4D97-AF65-F5344CB8AC3E}">
        <p14:creationId xmlns:p14="http://schemas.microsoft.com/office/powerpoint/2010/main" val="18654703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DAEEC-5C54-4D1D-8477-D176C0F16EC3}"/>
              </a:ext>
            </a:extLst>
          </p:cNvPr>
          <p:cNvPicPr>
            <a:picLocks noChangeAspect="1"/>
          </p:cNvPicPr>
          <p:nvPr/>
        </p:nvPicPr>
        <p:blipFill rotWithShape="1">
          <a:blip r:embed="rId2"/>
          <a:srcRect b="68465"/>
          <a:stretch/>
        </p:blipFill>
        <p:spPr>
          <a:xfrm>
            <a:off x="0" y="1158908"/>
            <a:ext cx="9144000" cy="1876523"/>
          </a:xfrm>
          <a:prstGeom prst="rect">
            <a:avLst/>
          </a:prstGeom>
        </p:spPr>
      </p:pic>
      <p:sp>
        <p:nvSpPr>
          <p:cNvPr id="6" name="Title 5">
            <a:extLst>
              <a:ext uri="{FF2B5EF4-FFF2-40B4-BE49-F238E27FC236}">
                <a16:creationId xmlns:a16="http://schemas.microsoft.com/office/drawing/2014/main" id="{1DE02A32-2EDA-4054-9C88-612A0DE94B06}"/>
              </a:ext>
            </a:extLst>
          </p:cNvPr>
          <p:cNvSpPr>
            <a:spLocks noGrp="1"/>
          </p:cNvSpPr>
          <p:nvPr>
            <p:ph type="title"/>
          </p:nvPr>
        </p:nvSpPr>
        <p:spPr/>
        <p:txBody>
          <a:bodyPr/>
          <a:lstStyle/>
          <a:p>
            <a:r>
              <a:rPr lang="en-US" dirty="0"/>
              <a:t>Using dollar-quoted string constants in functions</a:t>
            </a:r>
            <a:endParaRPr lang="en-IN" dirty="0"/>
          </a:p>
        </p:txBody>
      </p:sp>
      <p:pic>
        <p:nvPicPr>
          <p:cNvPr id="8" name="Picture 7">
            <a:extLst>
              <a:ext uri="{FF2B5EF4-FFF2-40B4-BE49-F238E27FC236}">
                <a16:creationId xmlns:a16="http://schemas.microsoft.com/office/drawing/2014/main" id="{C64F3A4A-A3C7-493B-A0A7-7F6ADFCD6C7B}"/>
              </a:ext>
            </a:extLst>
          </p:cNvPr>
          <p:cNvPicPr>
            <a:picLocks noChangeAspect="1"/>
          </p:cNvPicPr>
          <p:nvPr/>
        </p:nvPicPr>
        <p:blipFill rotWithShape="1">
          <a:blip r:embed="rId3"/>
          <a:srcRect l="25053" t="19805" r="4123" b="28144"/>
          <a:stretch/>
        </p:blipFill>
        <p:spPr>
          <a:xfrm>
            <a:off x="0" y="3429000"/>
            <a:ext cx="9144000" cy="3141482"/>
          </a:xfrm>
          <a:prstGeom prst="rect">
            <a:avLst/>
          </a:prstGeom>
        </p:spPr>
      </p:pic>
    </p:spTree>
    <p:extLst>
      <p:ext uri="{BB962C8B-B14F-4D97-AF65-F5344CB8AC3E}">
        <p14:creationId xmlns:p14="http://schemas.microsoft.com/office/powerpoint/2010/main" val="5901273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24480171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p:txBody>
          <a:bodyPr>
            <a:normAutofit lnSpcReduction="10000"/>
          </a:bodyPr>
          <a:lstStyle/>
          <a:p>
            <a:r>
              <a:rPr lang="en-US" dirty="0"/>
              <a:t>PL/</a:t>
            </a:r>
            <a:r>
              <a:rPr lang="en-US" dirty="0" err="1"/>
              <a:t>pgSQL</a:t>
            </a:r>
            <a:r>
              <a:rPr lang="en-US" dirty="0"/>
              <a:t> is a block-structured language, therefore, a PL/</a:t>
            </a:r>
            <a:r>
              <a:rPr lang="en-US" dirty="0" err="1"/>
              <a:t>pgSQL</a:t>
            </a:r>
            <a:r>
              <a:rPr lang="en-US" dirty="0"/>
              <a:t> function or stored procedure is organized into blocks.</a:t>
            </a:r>
          </a:p>
          <a:p>
            <a:pPr marL="0" indent="0">
              <a:buNone/>
            </a:pPr>
            <a:r>
              <a:rPr lang="en-US" dirty="0"/>
              <a:t>[ &lt;&lt;label&gt;&gt; ]</a:t>
            </a:r>
          </a:p>
          <a:p>
            <a:pPr marL="0" indent="0">
              <a:buNone/>
            </a:pPr>
            <a:r>
              <a:rPr lang="en-US" dirty="0"/>
              <a:t>[ declare</a:t>
            </a:r>
          </a:p>
          <a:p>
            <a:pPr marL="0" indent="0">
              <a:buNone/>
            </a:pPr>
            <a:r>
              <a:rPr lang="en-US" dirty="0"/>
              <a:t>    declarations ]</a:t>
            </a:r>
          </a:p>
          <a:p>
            <a:pPr marL="0" indent="0">
              <a:buNone/>
            </a:pPr>
            <a:r>
              <a:rPr lang="en-US" dirty="0"/>
              <a:t>begin</a:t>
            </a:r>
          </a:p>
          <a:p>
            <a:pPr marL="0" indent="0">
              <a:buNone/>
            </a:pPr>
            <a:r>
              <a:rPr lang="en-US" dirty="0"/>
              <a:t>    statements;</a:t>
            </a:r>
          </a:p>
          <a:p>
            <a:pPr marL="0" indent="0">
              <a:buNone/>
            </a:pPr>
            <a:r>
              <a:rPr lang="en-US" dirty="0"/>
              <a:t>	...</a:t>
            </a:r>
          </a:p>
          <a:p>
            <a:pPr marL="0" indent="0">
              <a:buNone/>
            </a:pPr>
            <a:r>
              <a:rPr lang="en-US" dirty="0"/>
              <a:t>end [ label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3092036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FE576-132C-4640-B9FE-FAC9AA7FA0B9}"/>
              </a:ext>
            </a:extLst>
          </p:cNvPr>
          <p:cNvSpPr>
            <a:spLocks noGrp="1"/>
          </p:cNvSpPr>
          <p:nvPr>
            <p:ph sz="quarter" idx="12"/>
          </p:nvPr>
        </p:nvSpPr>
        <p:spPr>
          <a:xfrm>
            <a:off x="457201" y="1381125"/>
            <a:ext cx="8228012" cy="5057382"/>
          </a:xfrm>
        </p:spPr>
        <p:txBody>
          <a:bodyPr>
            <a:normAutofit fontScale="77500" lnSpcReduction="20000"/>
          </a:bodyPr>
          <a:lstStyle/>
          <a:p>
            <a:r>
              <a:rPr lang="en-US" dirty="0"/>
              <a:t>Each block has two sections: declaration and body. </a:t>
            </a:r>
          </a:p>
          <a:p>
            <a:r>
              <a:rPr lang="en-US" dirty="0"/>
              <a:t>The declaration section is optional while the body section is required.</a:t>
            </a:r>
          </a:p>
          <a:p>
            <a:r>
              <a:rPr lang="en-US" dirty="0"/>
              <a:t>A block is ended with a semicolon (;) after the END keyword.</a:t>
            </a:r>
          </a:p>
          <a:p>
            <a:r>
              <a:rPr lang="en-US" dirty="0"/>
              <a:t>A block may have an optional label located at the beginning and at the end. </a:t>
            </a:r>
          </a:p>
          <a:p>
            <a:r>
              <a:rPr lang="en-US" dirty="0"/>
              <a:t>We use the block label when you want to specify it in the EXIT statement of the block body or when you want to qualify the names of variables declared in the block.</a:t>
            </a:r>
          </a:p>
          <a:p>
            <a:r>
              <a:rPr lang="en-US" dirty="0"/>
              <a:t>The declaration section is where you declare all variables used within the body section. </a:t>
            </a:r>
          </a:p>
          <a:p>
            <a:r>
              <a:rPr lang="en-US" dirty="0"/>
              <a:t>Each statement in the declaration section is terminated with a semicolon (;).</a:t>
            </a:r>
          </a:p>
          <a:p>
            <a:r>
              <a:rPr lang="en-US" dirty="0"/>
              <a:t>The body section is where you place the code. Each statement in the body section is also terminated with a semicolon (;).</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Tree>
    <p:extLst>
      <p:ext uri="{BB962C8B-B14F-4D97-AF65-F5344CB8AC3E}">
        <p14:creationId xmlns:p14="http://schemas.microsoft.com/office/powerpoint/2010/main" val="107676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8194" name="Picture 2">
            <a:extLst>
              <a:ext uri="{FF2B5EF4-FFF2-40B4-BE49-F238E27FC236}">
                <a16:creationId xmlns:a16="http://schemas.microsoft.com/office/drawing/2014/main" id="{1839C8EA-0E8B-4C6A-A05D-0A3190240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10" y="1295848"/>
            <a:ext cx="6889816" cy="539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6364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sp>
        <p:nvSpPr>
          <p:cNvPr id="7" name="TextBox 6">
            <a:extLst>
              <a:ext uri="{FF2B5EF4-FFF2-40B4-BE49-F238E27FC236}">
                <a16:creationId xmlns:a16="http://schemas.microsoft.com/office/drawing/2014/main" id="{5552C412-FF89-4846-A32A-BEEFFA7D1E9D}"/>
              </a:ext>
            </a:extLst>
          </p:cNvPr>
          <p:cNvSpPr txBox="1"/>
          <p:nvPr/>
        </p:nvSpPr>
        <p:spPr>
          <a:xfrm>
            <a:off x="565607" y="1517714"/>
            <a:ext cx="8003357" cy="4524315"/>
          </a:xfrm>
          <a:prstGeom prst="rect">
            <a:avLst/>
          </a:prstGeom>
          <a:noFill/>
        </p:spPr>
        <p:txBody>
          <a:bodyPr wrap="square">
            <a:spAutoFit/>
          </a:bodyPr>
          <a:lstStyle/>
          <a:p>
            <a:r>
              <a:rPr lang="en-US" sz="2400" dirty="0"/>
              <a:t>do $$ </a:t>
            </a:r>
          </a:p>
          <a:p>
            <a:r>
              <a:rPr lang="en-US" sz="2400" dirty="0"/>
              <a:t>&lt;&lt;</a:t>
            </a:r>
            <a:r>
              <a:rPr lang="en-US" sz="2400" dirty="0" err="1"/>
              <a:t>first_block</a:t>
            </a:r>
            <a:r>
              <a:rPr lang="en-US" sz="2400" dirty="0"/>
              <a:t>&gt;&gt;</a:t>
            </a:r>
          </a:p>
          <a:p>
            <a:r>
              <a:rPr lang="en-US" sz="2400" dirty="0"/>
              <a:t>declare</a:t>
            </a:r>
          </a:p>
          <a:p>
            <a:r>
              <a:rPr lang="en-US" sz="2400" dirty="0"/>
              <a:t>  </a:t>
            </a:r>
            <a:r>
              <a:rPr lang="en-US" sz="2400" dirty="0" err="1"/>
              <a:t>film_count</a:t>
            </a:r>
            <a:r>
              <a:rPr lang="en-US" sz="2400" dirty="0"/>
              <a:t> integer := 0;</a:t>
            </a:r>
          </a:p>
          <a:p>
            <a:r>
              <a:rPr lang="en-US" sz="2400" dirty="0"/>
              <a:t>begin</a:t>
            </a:r>
          </a:p>
          <a:p>
            <a:r>
              <a:rPr lang="en-US" sz="2400" dirty="0"/>
              <a:t>   -- get the number of films</a:t>
            </a:r>
          </a:p>
          <a:p>
            <a:r>
              <a:rPr lang="en-US" sz="2400" dirty="0"/>
              <a:t>   select count(*) </a:t>
            </a:r>
          </a:p>
          <a:p>
            <a:r>
              <a:rPr lang="en-US" sz="2400" dirty="0"/>
              <a:t>   into </a:t>
            </a:r>
            <a:r>
              <a:rPr lang="en-US" sz="2400" dirty="0" err="1"/>
              <a:t>film_count</a:t>
            </a:r>
            <a:endParaRPr lang="en-US" sz="2400" dirty="0"/>
          </a:p>
          <a:p>
            <a:r>
              <a:rPr lang="en-US" sz="2400" dirty="0"/>
              <a:t>   from films;</a:t>
            </a:r>
          </a:p>
          <a:p>
            <a:r>
              <a:rPr lang="en-US" sz="2400" dirty="0"/>
              <a:t>   -- display a message</a:t>
            </a:r>
          </a:p>
          <a:p>
            <a:r>
              <a:rPr lang="en-US" sz="2400" dirty="0"/>
              <a:t>   raise notice 'The number of films is %', </a:t>
            </a:r>
            <a:r>
              <a:rPr lang="en-US" sz="2400" dirty="0" err="1"/>
              <a:t>film_count</a:t>
            </a:r>
            <a:r>
              <a:rPr lang="en-US" sz="2400" dirty="0"/>
              <a:t>;</a:t>
            </a:r>
          </a:p>
          <a:p>
            <a:r>
              <a:rPr lang="en-US" sz="2400" dirty="0"/>
              <a:t>end </a:t>
            </a:r>
            <a:r>
              <a:rPr lang="en-US" sz="2400" dirty="0" err="1"/>
              <a:t>first_block</a:t>
            </a:r>
            <a:r>
              <a:rPr lang="en-US" sz="2400" dirty="0"/>
              <a:t> $$;</a:t>
            </a:r>
            <a:endParaRPr lang="en-IN" sz="2400" dirty="0"/>
          </a:p>
        </p:txBody>
      </p:sp>
    </p:spTree>
    <p:extLst>
      <p:ext uri="{BB962C8B-B14F-4D97-AF65-F5344CB8AC3E}">
        <p14:creationId xmlns:p14="http://schemas.microsoft.com/office/powerpoint/2010/main" val="146594370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Block Structure</a:t>
            </a:r>
          </a:p>
        </p:txBody>
      </p:sp>
      <p:pic>
        <p:nvPicPr>
          <p:cNvPr id="4" name="Picture 3">
            <a:extLst>
              <a:ext uri="{FF2B5EF4-FFF2-40B4-BE49-F238E27FC236}">
                <a16:creationId xmlns:a16="http://schemas.microsoft.com/office/drawing/2014/main" id="{A1D91421-E204-4ECB-B3A8-31022751D971}"/>
              </a:ext>
            </a:extLst>
          </p:cNvPr>
          <p:cNvPicPr>
            <a:picLocks noChangeAspect="1"/>
          </p:cNvPicPr>
          <p:nvPr/>
        </p:nvPicPr>
        <p:blipFill rotWithShape="1">
          <a:blip r:embed="rId2"/>
          <a:srcRect l="24020" t="15590" r="2990" b="20630"/>
          <a:stretch/>
        </p:blipFill>
        <p:spPr>
          <a:xfrm>
            <a:off x="0" y="1609627"/>
            <a:ext cx="9144000" cy="4494506"/>
          </a:xfrm>
          <a:prstGeom prst="rect">
            <a:avLst/>
          </a:prstGeom>
        </p:spPr>
      </p:pic>
    </p:spTree>
    <p:extLst>
      <p:ext uri="{BB962C8B-B14F-4D97-AF65-F5344CB8AC3E}">
        <p14:creationId xmlns:p14="http://schemas.microsoft.com/office/powerpoint/2010/main" val="2212052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63D5031-E63D-45F2-80CB-BCCA12658698}"/>
              </a:ext>
            </a:extLst>
          </p:cNvPr>
          <p:cNvSpPr>
            <a:spLocks noGrp="1"/>
          </p:cNvSpPr>
          <p:nvPr>
            <p:ph sz="quarter" idx="12"/>
          </p:nvPr>
        </p:nvSpPr>
        <p:spPr>
          <a:xfrm>
            <a:off x="457201" y="1381125"/>
            <a:ext cx="8228012" cy="2342463"/>
          </a:xfrm>
        </p:spPr>
        <p:txBody>
          <a:bodyPr/>
          <a:lstStyle/>
          <a:p>
            <a:r>
              <a:rPr lang="en-US" dirty="0"/>
              <a:t>PL/</a:t>
            </a:r>
            <a:r>
              <a:rPr lang="en-US" dirty="0" err="1"/>
              <a:t>pgSQL</a:t>
            </a:r>
            <a:r>
              <a:rPr lang="en-US" dirty="0"/>
              <a:t> allows you to place a block inside the body of another block.</a:t>
            </a:r>
          </a:p>
          <a:p>
            <a:r>
              <a:rPr lang="en-US" dirty="0"/>
              <a:t>The block nested inside another block is called a subblock. The block that contains the subblock is referred to as an outer block.</a:t>
            </a:r>
            <a:endParaRPr lang="en-IN" dirty="0"/>
          </a:p>
        </p:txBody>
      </p:sp>
      <p:sp>
        <p:nvSpPr>
          <p:cNvPr id="2" name="Title 1">
            <a:extLst>
              <a:ext uri="{FF2B5EF4-FFF2-40B4-BE49-F238E27FC236}">
                <a16:creationId xmlns:a16="http://schemas.microsoft.com/office/drawing/2014/main" id="{52DA6C9C-C60F-4939-A1F1-8C55CAC7D5D5}"/>
              </a:ext>
            </a:extLst>
          </p:cNvPr>
          <p:cNvSpPr>
            <a:spLocks noGrp="1"/>
          </p:cNvSpPr>
          <p:nvPr>
            <p:ph type="title"/>
          </p:nvPr>
        </p:nvSpPr>
        <p:spPr/>
        <p:txBody>
          <a:bodyPr/>
          <a:lstStyle/>
          <a:p>
            <a:r>
              <a:rPr lang="en-IN" dirty="0"/>
              <a:t>PL/</a:t>
            </a:r>
            <a:r>
              <a:rPr lang="en-IN" dirty="0" err="1"/>
              <a:t>pgSQL</a:t>
            </a:r>
            <a:r>
              <a:rPr lang="en-IN" dirty="0"/>
              <a:t> Subblocks</a:t>
            </a:r>
          </a:p>
        </p:txBody>
      </p:sp>
      <p:pic>
        <p:nvPicPr>
          <p:cNvPr id="1026" name="Picture 2" descr="plpgsql block structure">
            <a:extLst>
              <a:ext uri="{FF2B5EF4-FFF2-40B4-BE49-F238E27FC236}">
                <a16:creationId xmlns:a16="http://schemas.microsoft.com/office/drawing/2014/main" id="{48EFBDB5-5EDA-4B00-8B4D-282CC7084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331" y="3579191"/>
            <a:ext cx="3400780" cy="3019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5532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lstStyle/>
          <a:p>
            <a:r>
              <a:rPr lang="en-US" dirty="0"/>
              <a:t>A variable is a meaningful name of a memory location.</a:t>
            </a:r>
          </a:p>
          <a:p>
            <a:r>
              <a:rPr lang="en-US" dirty="0"/>
              <a:t>A variable holds a value that can be changed through the block. </a:t>
            </a:r>
          </a:p>
          <a:p>
            <a:r>
              <a:rPr lang="en-US" dirty="0"/>
              <a:t>A variable is always associated with a particular data type.</a:t>
            </a:r>
          </a:p>
          <a:p>
            <a:r>
              <a:rPr lang="en-US" dirty="0" err="1"/>
              <a:t>variable_name</a:t>
            </a:r>
            <a:r>
              <a:rPr lang="en-US" dirty="0"/>
              <a:t> </a:t>
            </a:r>
            <a:r>
              <a:rPr lang="en-US" dirty="0" err="1"/>
              <a:t>data_type</a:t>
            </a:r>
            <a:r>
              <a:rPr lang="en-US" dirty="0"/>
              <a:t> [:= expression];</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3552580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p:txBody>
          <a:bodyPr>
            <a:normAutofit fontScale="925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a:t>
            </a:r>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0372756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CE413-BAA5-40EB-ADA4-BF74E35EE3DB}"/>
              </a:ext>
            </a:extLst>
          </p:cNvPr>
          <p:cNvSpPr>
            <a:spLocks noGrp="1"/>
          </p:cNvSpPr>
          <p:nvPr>
            <p:ph sz="quarter" idx="12"/>
          </p:nvPr>
        </p:nvSpPr>
        <p:spPr>
          <a:xfrm>
            <a:off x="457201" y="1381125"/>
            <a:ext cx="8228012" cy="5198784"/>
          </a:xfrm>
        </p:spPr>
        <p:txBody>
          <a:bodyPr>
            <a:normAutofit fontScale="92500" lnSpcReduction="10000"/>
          </a:bodyPr>
          <a:lstStyle/>
          <a:p>
            <a:r>
              <a:rPr lang="en-US" dirty="0"/>
              <a:t>First, specify the name of the variable. </a:t>
            </a:r>
          </a:p>
          <a:p>
            <a:r>
              <a:rPr lang="en-US" dirty="0"/>
              <a:t>It is a good practice to assign a meaningful name to a variable. </a:t>
            </a:r>
          </a:p>
          <a:p>
            <a:r>
              <a:rPr lang="en-US" dirty="0"/>
              <a:t>For example, instead of naming a variable </a:t>
            </a:r>
            <a:r>
              <a:rPr lang="en-US" dirty="0" err="1"/>
              <a:t>i</a:t>
            </a:r>
            <a:r>
              <a:rPr lang="en-US" dirty="0"/>
              <a:t> you should use index or counter.</a:t>
            </a:r>
          </a:p>
          <a:p>
            <a:r>
              <a:rPr lang="en-US" dirty="0"/>
              <a:t>Second, associate a specific data type with the variable. </a:t>
            </a:r>
          </a:p>
          <a:p>
            <a:r>
              <a:rPr lang="en-US" dirty="0"/>
              <a:t>The data type can be any valid data type such as integer, numeric, varchar, and char.</a:t>
            </a:r>
          </a:p>
          <a:p>
            <a:r>
              <a:rPr lang="en-US" dirty="0"/>
              <a:t>Third, optionally assign a default value to a variable. If you don’t do so, the initial value of the variable is NULL. </a:t>
            </a:r>
          </a:p>
          <a:p>
            <a:r>
              <a:rPr lang="en-US" dirty="0"/>
              <a:t>Note that you can use either := or = assignment operator to initialize and assign a value to a variable.</a:t>
            </a:r>
          </a:p>
          <a:p>
            <a:endParaRPr lang="en-US" dirty="0"/>
          </a:p>
          <a:p>
            <a:endParaRPr lang="en-IN" dirty="0"/>
          </a:p>
        </p:txBody>
      </p:sp>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Tree>
    <p:extLst>
      <p:ext uri="{BB962C8B-B14F-4D97-AF65-F5344CB8AC3E}">
        <p14:creationId xmlns:p14="http://schemas.microsoft.com/office/powerpoint/2010/main" val="28591375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05F0CB-44F3-46FA-AEFF-6267134C73F7}"/>
              </a:ext>
            </a:extLst>
          </p:cNvPr>
          <p:cNvSpPr>
            <a:spLocks noGrp="1"/>
          </p:cNvSpPr>
          <p:nvPr>
            <p:ph type="title"/>
          </p:nvPr>
        </p:nvSpPr>
        <p:spPr/>
        <p:txBody>
          <a:bodyPr/>
          <a:lstStyle/>
          <a:p>
            <a:r>
              <a:rPr lang="en-US" dirty="0"/>
              <a:t>Introduction to variables in PL/</a:t>
            </a:r>
            <a:r>
              <a:rPr lang="en-US" dirty="0" err="1"/>
              <a:t>pgSQL</a:t>
            </a:r>
            <a:endParaRPr lang="en-IN" dirty="0"/>
          </a:p>
        </p:txBody>
      </p:sp>
      <p:sp>
        <p:nvSpPr>
          <p:cNvPr id="7" name="TextBox 6">
            <a:extLst>
              <a:ext uri="{FF2B5EF4-FFF2-40B4-BE49-F238E27FC236}">
                <a16:creationId xmlns:a16="http://schemas.microsoft.com/office/drawing/2014/main" id="{E9626B22-CDA2-42E5-B097-07A346975B22}"/>
              </a:ext>
            </a:extLst>
          </p:cNvPr>
          <p:cNvSpPr txBox="1"/>
          <p:nvPr/>
        </p:nvSpPr>
        <p:spPr>
          <a:xfrm>
            <a:off x="461035" y="1446197"/>
            <a:ext cx="8205261" cy="4893647"/>
          </a:xfrm>
          <a:prstGeom prst="rect">
            <a:avLst/>
          </a:prstGeom>
          <a:noFill/>
        </p:spPr>
        <p:txBody>
          <a:bodyPr wrap="square">
            <a:spAutoFit/>
          </a:bodyPr>
          <a:lstStyle/>
          <a:p>
            <a:r>
              <a:rPr lang="en-US" sz="2400" dirty="0"/>
              <a:t>do $$ </a:t>
            </a:r>
          </a:p>
          <a:p>
            <a:r>
              <a:rPr lang="en-US" sz="2400" dirty="0"/>
              <a:t>declare</a:t>
            </a:r>
          </a:p>
          <a:p>
            <a:r>
              <a:rPr lang="en-US" sz="2400" dirty="0"/>
              <a:t>   counter    integer := 1;</a:t>
            </a:r>
          </a:p>
          <a:p>
            <a:r>
              <a:rPr lang="en-US" sz="2400" dirty="0"/>
              <a:t>   </a:t>
            </a:r>
            <a:r>
              <a:rPr lang="en-US" sz="2400" dirty="0" err="1"/>
              <a:t>first_name</a:t>
            </a:r>
            <a:r>
              <a:rPr lang="en-US" sz="2400" dirty="0"/>
              <a:t> varchar(50) := 'John';</a:t>
            </a:r>
          </a:p>
          <a:p>
            <a:r>
              <a:rPr lang="en-US" sz="2400" dirty="0"/>
              <a:t>   </a:t>
            </a:r>
            <a:r>
              <a:rPr lang="en-US" sz="2400" dirty="0" err="1"/>
              <a:t>last_name</a:t>
            </a:r>
            <a:r>
              <a:rPr lang="en-US" sz="2400" dirty="0"/>
              <a:t>  varchar(50) := 'Doe';</a:t>
            </a:r>
          </a:p>
          <a:p>
            <a:r>
              <a:rPr lang="en-US" sz="2400" dirty="0"/>
              <a:t>   payment    numeric(11,2) := 20.5;</a:t>
            </a:r>
          </a:p>
          <a:p>
            <a:r>
              <a:rPr lang="en-US" sz="2400" dirty="0"/>
              <a:t>begin </a:t>
            </a:r>
          </a:p>
          <a:p>
            <a:r>
              <a:rPr lang="en-US" sz="2400" dirty="0"/>
              <a:t>   raise notice '% % % has been paid % USD', </a:t>
            </a:r>
          </a:p>
          <a:p>
            <a:r>
              <a:rPr lang="en-US" sz="2400" dirty="0"/>
              <a:t>       counter, </a:t>
            </a:r>
          </a:p>
          <a:p>
            <a:r>
              <a:rPr lang="en-US" sz="2400" dirty="0"/>
              <a:t>	   </a:t>
            </a:r>
            <a:r>
              <a:rPr lang="en-US" sz="2400" dirty="0" err="1"/>
              <a:t>first_name</a:t>
            </a:r>
            <a:r>
              <a:rPr lang="en-US" sz="2400" dirty="0"/>
              <a:t>, </a:t>
            </a:r>
          </a:p>
          <a:p>
            <a:r>
              <a:rPr lang="en-US" sz="2400" dirty="0"/>
              <a:t>	   </a:t>
            </a:r>
            <a:r>
              <a:rPr lang="en-US" sz="2400" dirty="0" err="1"/>
              <a:t>last_name</a:t>
            </a:r>
            <a:r>
              <a:rPr lang="en-US" sz="2400" dirty="0"/>
              <a:t>, </a:t>
            </a:r>
          </a:p>
          <a:p>
            <a:r>
              <a:rPr lang="en-US" sz="2400" dirty="0"/>
              <a:t>	   payment;</a:t>
            </a:r>
          </a:p>
          <a:p>
            <a:r>
              <a:rPr lang="en-US" sz="2400" dirty="0"/>
              <a:t>end $$;</a:t>
            </a:r>
            <a:endParaRPr lang="en-IN" sz="2400" dirty="0"/>
          </a:p>
        </p:txBody>
      </p:sp>
    </p:spTree>
    <p:extLst>
      <p:ext uri="{BB962C8B-B14F-4D97-AF65-F5344CB8AC3E}">
        <p14:creationId xmlns:p14="http://schemas.microsoft.com/office/powerpoint/2010/main" val="20490074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sp>
        <p:nvSpPr>
          <p:cNvPr id="5" name="TextBox 4">
            <a:extLst>
              <a:ext uri="{FF2B5EF4-FFF2-40B4-BE49-F238E27FC236}">
                <a16:creationId xmlns:a16="http://schemas.microsoft.com/office/drawing/2014/main" id="{29E34051-A010-4F5D-8453-58DC82A58F40}"/>
              </a:ext>
            </a:extLst>
          </p:cNvPr>
          <p:cNvSpPr txBox="1"/>
          <p:nvPr/>
        </p:nvSpPr>
        <p:spPr>
          <a:xfrm>
            <a:off x="461035" y="1640264"/>
            <a:ext cx="7947674" cy="3539430"/>
          </a:xfrm>
          <a:prstGeom prst="rect">
            <a:avLst/>
          </a:prstGeom>
          <a:noFill/>
        </p:spPr>
        <p:txBody>
          <a:bodyPr wrap="square">
            <a:spAutoFit/>
          </a:bodyPr>
          <a:lstStyle/>
          <a:p>
            <a:r>
              <a:rPr lang="en-US" sz="2800" dirty="0"/>
              <a:t>do $$ </a:t>
            </a:r>
          </a:p>
          <a:p>
            <a:r>
              <a:rPr lang="en-US" sz="2800" dirty="0"/>
              <a:t>declare</a:t>
            </a:r>
          </a:p>
          <a:p>
            <a:r>
              <a:rPr lang="en-US" sz="2800" dirty="0"/>
              <a:t>   </a:t>
            </a:r>
            <a:r>
              <a:rPr lang="en-US" sz="2800" dirty="0" err="1"/>
              <a:t>created_at</a:t>
            </a:r>
            <a:r>
              <a:rPr lang="en-US" sz="2800" dirty="0"/>
              <a:t> time := now();</a:t>
            </a:r>
          </a:p>
          <a:p>
            <a:r>
              <a:rPr lang="en-US" sz="2800" dirty="0"/>
              <a:t>begin </a:t>
            </a:r>
          </a:p>
          <a:p>
            <a:r>
              <a:rPr lang="en-US" sz="2800" dirty="0"/>
              <a:t>   raise notice '%', </a:t>
            </a:r>
            <a:r>
              <a:rPr lang="en-US" sz="2800" dirty="0" err="1"/>
              <a:t>created_at</a:t>
            </a:r>
            <a:r>
              <a:rPr lang="en-US" sz="2800" dirty="0"/>
              <a:t>;</a:t>
            </a:r>
          </a:p>
          <a:p>
            <a:r>
              <a:rPr lang="en-US" sz="2800" dirty="0"/>
              <a:t>   perform </a:t>
            </a:r>
            <a:r>
              <a:rPr lang="en-US" sz="2800" dirty="0" err="1"/>
              <a:t>pg_sleep</a:t>
            </a:r>
            <a:r>
              <a:rPr lang="en-US" sz="2800" dirty="0"/>
              <a:t>(10);</a:t>
            </a:r>
          </a:p>
          <a:p>
            <a:r>
              <a:rPr lang="en-US" sz="2800" dirty="0"/>
              <a:t>   raise notice '%', </a:t>
            </a:r>
            <a:r>
              <a:rPr lang="en-US" sz="2800" dirty="0" err="1"/>
              <a:t>created_at</a:t>
            </a:r>
            <a:r>
              <a:rPr lang="en-US" sz="2800" dirty="0"/>
              <a:t>;</a:t>
            </a:r>
          </a:p>
          <a:p>
            <a:r>
              <a:rPr lang="en-US" sz="2800" dirty="0"/>
              <a:t>end $$;</a:t>
            </a:r>
            <a:endParaRPr lang="en-IN" sz="2800" dirty="0"/>
          </a:p>
        </p:txBody>
      </p:sp>
    </p:spTree>
    <p:extLst>
      <p:ext uri="{BB962C8B-B14F-4D97-AF65-F5344CB8AC3E}">
        <p14:creationId xmlns:p14="http://schemas.microsoft.com/office/powerpoint/2010/main" val="158096509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FB6CFE-A9C1-47C3-889A-5682D9C7D4CC}"/>
              </a:ext>
            </a:extLst>
          </p:cNvPr>
          <p:cNvSpPr>
            <a:spLocks noGrp="1"/>
          </p:cNvSpPr>
          <p:nvPr>
            <p:ph type="title"/>
          </p:nvPr>
        </p:nvSpPr>
        <p:spPr/>
        <p:txBody>
          <a:bodyPr/>
          <a:lstStyle/>
          <a:p>
            <a:r>
              <a:rPr lang="en-IN" dirty="0"/>
              <a:t>Variable initialization timing</a:t>
            </a:r>
          </a:p>
        </p:txBody>
      </p:sp>
      <p:pic>
        <p:nvPicPr>
          <p:cNvPr id="4" name="Picture 3">
            <a:extLst>
              <a:ext uri="{FF2B5EF4-FFF2-40B4-BE49-F238E27FC236}">
                <a16:creationId xmlns:a16="http://schemas.microsoft.com/office/drawing/2014/main" id="{1660FD16-07C3-43B6-90A3-B0DF3CFDB5F4}"/>
              </a:ext>
            </a:extLst>
          </p:cNvPr>
          <p:cNvPicPr>
            <a:picLocks noChangeAspect="1"/>
          </p:cNvPicPr>
          <p:nvPr/>
        </p:nvPicPr>
        <p:blipFill rotWithShape="1">
          <a:blip r:embed="rId2"/>
          <a:srcRect l="25258" t="22738" r="6186" b="20263"/>
          <a:stretch/>
        </p:blipFill>
        <p:spPr>
          <a:xfrm>
            <a:off x="222352" y="1652047"/>
            <a:ext cx="8682625" cy="4060597"/>
          </a:xfrm>
          <a:prstGeom prst="rect">
            <a:avLst/>
          </a:prstGeom>
        </p:spPr>
      </p:pic>
    </p:spTree>
    <p:extLst>
      <p:ext uri="{BB962C8B-B14F-4D97-AF65-F5344CB8AC3E}">
        <p14:creationId xmlns:p14="http://schemas.microsoft.com/office/powerpoint/2010/main" val="24067972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19F93-E8D5-4688-8C93-E5D3FB1A4713}"/>
              </a:ext>
            </a:extLst>
          </p:cNvPr>
          <p:cNvSpPr>
            <a:spLocks noGrp="1"/>
          </p:cNvSpPr>
          <p:nvPr>
            <p:ph sz="quarter" idx="12"/>
          </p:nvPr>
        </p:nvSpPr>
        <p:spPr/>
        <p:txBody>
          <a:bodyPr/>
          <a:lstStyle/>
          <a:p>
            <a:r>
              <a:rPr lang="en-US" dirty="0"/>
              <a:t>The %type provides the data type of a table column or another variable. </a:t>
            </a:r>
          </a:p>
          <a:p>
            <a:r>
              <a:rPr lang="en-US" dirty="0"/>
              <a:t>Typically, you use the %type to declare a variable that holds a value from the database or another variable.</a:t>
            </a:r>
          </a:p>
          <a:p>
            <a:pPr lvl="1"/>
            <a:r>
              <a:rPr lang="en-US" dirty="0" err="1"/>
              <a:t>variable_name</a:t>
            </a:r>
            <a:r>
              <a:rPr lang="en-US" dirty="0"/>
              <a:t> </a:t>
            </a:r>
            <a:r>
              <a:rPr lang="en-US" dirty="0" err="1"/>
              <a:t>table_name.column_name%type</a:t>
            </a:r>
            <a:r>
              <a:rPr lang="en-US" dirty="0"/>
              <a:t>;</a:t>
            </a:r>
          </a:p>
          <a:p>
            <a:r>
              <a:rPr lang="en-US" dirty="0"/>
              <a:t>And the following shows how to declare a variable with the data type of another variable:</a:t>
            </a:r>
          </a:p>
          <a:p>
            <a:pPr lvl="1"/>
            <a:r>
              <a:rPr lang="en-US" dirty="0" err="1"/>
              <a:t>variable_name</a:t>
            </a:r>
            <a:r>
              <a:rPr lang="en-US" dirty="0"/>
              <a:t> </a:t>
            </a:r>
            <a:r>
              <a:rPr lang="en-US" dirty="0" err="1"/>
              <a:t>variable%type</a:t>
            </a:r>
            <a:r>
              <a:rPr lang="en-US" dirty="0"/>
              <a:t>;</a:t>
            </a:r>
            <a:endParaRPr lang="en-IN" dirty="0"/>
          </a:p>
        </p:txBody>
      </p:sp>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Tree>
    <p:extLst>
      <p:ext uri="{BB962C8B-B14F-4D97-AF65-F5344CB8AC3E}">
        <p14:creationId xmlns:p14="http://schemas.microsoft.com/office/powerpoint/2010/main" val="3251546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FC96BC-CDF9-40E2-B2A9-6FFB3C7D9AA9}"/>
              </a:ext>
            </a:extLst>
          </p:cNvPr>
          <p:cNvSpPr>
            <a:spLocks noGrp="1"/>
          </p:cNvSpPr>
          <p:nvPr>
            <p:ph type="title"/>
          </p:nvPr>
        </p:nvSpPr>
        <p:spPr/>
        <p:txBody>
          <a:bodyPr/>
          <a:lstStyle/>
          <a:p>
            <a:r>
              <a:rPr lang="en-IN" dirty="0"/>
              <a:t>Installation</a:t>
            </a:r>
          </a:p>
        </p:txBody>
      </p:sp>
      <p:pic>
        <p:nvPicPr>
          <p:cNvPr id="9218" name="Picture 2">
            <a:extLst>
              <a:ext uri="{FF2B5EF4-FFF2-40B4-BE49-F238E27FC236}">
                <a16:creationId xmlns:a16="http://schemas.microsoft.com/office/drawing/2014/main" id="{EB84CAEF-4045-482B-8BED-021361E2B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46" y="1522429"/>
            <a:ext cx="7398863" cy="50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296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2A79D4-6719-4AF2-AFA0-73E3A8ECFC4C}"/>
              </a:ext>
            </a:extLst>
          </p:cNvPr>
          <p:cNvSpPr>
            <a:spLocks noGrp="1"/>
          </p:cNvSpPr>
          <p:nvPr>
            <p:ph type="title"/>
          </p:nvPr>
        </p:nvSpPr>
        <p:spPr/>
        <p:txBody>
          <a:bodyPr/>
          <a:lstStyle/>
          <a:p>
            <a:r>
              <a:rPr lang="en-IN" dirty="0"/>
              <a:t>Copying data types</a:t>
            </a:r>
          </a:p>
        </p:txBody>
      </p:sp>
      <p:sp>
        <p:nvSpPr>
          <p:cNvPr id="7" name="TextBox 6">
            <a:extLst>
              <a:ext uri="{FF2B5EF4-FFF2-40B4-BE49-F238E27FC236}">
                <a16:creationId xmlns:a16="http://schemas.microsoft.com/office/drawing/2014/main" id="{C45BAB66-6E15-405B-A336-002B308DBB78}"/>
              </a:ext>
            </a:extLst>
          </p:cNvPr>
          <p:cNvSpPr txBox="1"/>
          <p:nvPr/>
        </p:nvSpPr>
        <p:spPr>
          <a:xfrm>
            <a:off x="363584" y="1326549"/>
            <a:ext cx="8400161" cy="5262979"/>
          </a:xfrm>
          <a:prstGeom prst="rect">
            <a:avLst/>
          </a:prstGeom>
          <a:noFill/>
        </p:spPr>
        <p:txBody>
          <a:bodyPr wrap="square">
            <a:spAutoFit/>
          </a:bodyPr>
          <a:lstStyle/>
          <a:p>
            <a:r>
              <a:rPr lang="en-US" sz="2400" dirty="0"/>
              <a:t>do $$ </a:t>
            </a:r>
          </a:p>
          <a:p>
            <a:r>
              <a:rPr lang="en-US" sz="2400" dirty="0"/>
              <a:t>declare</a:t>
            </a:r>
          </a:p>
          <a:p>
            <a:r>
              <a:rPr lang="en-US" sz="2400" dirty="0"/>
              <a:t>   </a:t>
            </a:r>
            <a:r>
              <a:rPr lang="en-US" sz="2400" dirty="0" err="1"/>
              <a:t>film_title</a:t>
            </a:r>
            <a:r>
              <a:rPr lang="en-US" sz="2400" dirty="0"/>
              <a:t> </a:t>
            </a:r>
            <a:r>
              <a:rPr lang="en-US" sz="2400" dirty="0" err="1"/>
              <a:t>films.title%type</a:t>
            </a:r>
            <a:r>
              <a:rPr lang="en-US" sz="2400" dirty="0"/>
              <a:t>;</a:t>
            </a:r>
          </a:p>
          <a:p>
            <a:r>
              <a:rPr lang="en-US" sz="2400" dirty="0"/>
              <a:t>   </a:t>
            </a:r>
            <a:r>
              <a:rPr lang="en-US" sz="2400" dirty="0" err="1"/>
              <a:t>featured_title</a:t>
            </a:r>
            <a:r>
              <a:rPr lang="en-US" sz="2400" dirty="0"/>
              <a:t> </a:t>
            </a:r>
            <a:r>
              <a:rPr lang="en-US" sz="2400" dirty="0" err="1"/>
              <a:t>film_title%type</a:t>
            </a:r>
            <a:r>
              <a:rPr lang="en-US" sz="2400" dirty="0"/>
              <a:t>;</a:t>
            </a:r>
          </a:p>
          <a:p>
            <a:r>
              <a:rPr lang="en-US" sz="2400" dirty="0"/>
              <a:t>begin </a:t>
            </a:r>
          </a:p>
          <a:p>
            <a:r>
              <a:rPr lang="en-US" sz="2400" dirty="0"/>
              <a:t>   -- get title of the film id 100</a:t>
            </a:r>
          </a:p>
          <a:p>
            <a:r>
              <a:rPr lang="en-US" sz="2400" dirty="0"/>
              <a:t>   select title</a:t>
            </a:r>
          </a:p>
          <a:p>
            <a:r>
              <a:rPr lang="en-US" sz="2400" dirty="0"/>
              <a:t>   from films</a:t>
            </a:r>
          </a:p>
          <a:p>
            <a:r>
              <a:rPr lang="en-US" sz="2400" dirty="0"/>
              <a:t>   into </a:t>
            </a:r>
            <a:r>
              <a:rPr lang="en-US" sz="2400" dirty="0" err="1"/>
              <a:t>film_title</a:t>
            </a:r>
            <a:endParaRPr lang="en-US" sz="2400" dirty="0"/>
          </a:p>
          <a:p>
            <a:r>
              <a:rPr lang="en-US" sz="2400" dirty="0"/>
              <a:t>   where </a:t>
            </a:r>
            <a:r>
              <a:rPr lang="en-US" sz="2400" dirty="0" err="1"/>
              <a:t>film_id</a:t>
            </a:r>
            <a:r>
              <a:rPr lang="en-US" sz="2400" dirty="0"/>
              <a:t> = 1;</a:t>
            </a:r>
          </a:p>
          <a:p>
            <a:r>
              <a:rPr lang="en-US" sz="2400" dirty="0"/>
              <a:t>   </a:t>
            </a:r>
          </a:p>
          <a:p>
            <a:r>
              <a:rPr lang="en-US" sz="2400" dirty="0"/>
              <a:t>   -- show the film title</a:t>
            </a:r>
          </a:p>
          <a:p>
            <a:r>
              <a:rPr lang="en-US" sz="2400" dirty="0"/>
              <a:t>   raise notice 'Film title id 100: %s', </a:t>
            </a:r>
            <a:r>
              <a:rPr lang="en-US" sz="2400" dirty="0" err="1"/>
              <a:t>film_title</a:t>
            </a:r>
            <a:r>
              <a:rPr lang="en-US" sz="2400" dirty="0"/>
              <a:t>;</a:t>
            </a:r>
          </a:p>
          <a:p>
            <a:r>
              <a:rPr lang="en-US" sz="2400" dirty="0"/>
              <a:t>end; $$</a:t>
            </a:r>
          </a:p>
        </p:txBody>
      </p:sp>
    </p:spTree>
    <p:extLst>
      <p:ext uri="{BB962C8B-B14F-4D97-AF65-F5344CB8AC3E}">
        <p14:creationId xmlns:p14="http://schemas.microsoft.com/office/powerpoint/2010/main" val="214557415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BD1395-BFFB-4015-BBA0-1D9CEC7A2939}"/>
              </a:ext>
            </a:extLst>
          </p:cNvPr>
          <p:cNvSpPr>
            <a:spLocks noGrp="1"/>
          </p:cNvSpPr>
          <p:nvPr>
            <p:ph sz="quarter" idx="12"/>
          </p:nvPr>
        </p:nvSpPr>
        <p:spPr>
          <a:xfrm>
            <a:off x="457201" y="1183162"/>
            <a:ext cx="8228012" cy="1588318"/>
          </a:xfrm>
        </p:spPr>
        <p:txBody>
          <a:bodyPr/>
          <a:lstStyle/>
          <a:p>
            <a:r>
              <a:rPr lang="en-US" dirty="0"/>
              <a:t>When you declare a variable in a subblock which has the same name as another variable in the outer block, the variable in the outer block is hidden in the subblock.</a:t>
            </a:r>
            <a:endParaRPr lang="en-IN" dirty="0"/>
          </a:p>
        </p:txBody>
      </p:sp>
      <p:sp>
        <p:nvSpPr>
          <p:cNvPr id="3" name="Title 2">
            <a:extLst>
              <a:ext uri="{FF2B5EF4-FFF2-40B4-BE49-F238E27FC236}">
                <a16:creationId xmlns:a16="http://schemas.microsoft.com/office/drawing/2014/main" id="{920CB66D-A8BF-4D14-B4B3-C4E9F81AD62B}"/>
              </a:ext>
            </a:extLst>
          </p:cNvPr>
          <p:cNvSpPr>
            <a:spLocks noGrp="1"/>
          </p:cNvSpPr>
          <p:nvPr>
            <p:ph type="title"/>
          </p:nvPr>
        </p:nvSpPr>
        <p:spPr/>
        <p:txBody>
          <a:bodyPr/>
          <a:lstStyle/>
          <a:p>
            <a:r>
              <a:rPr lang="en-US" dirty="0"/>
              <a:t>Variables in block and subblock</a:t>
            </a:r>
            <a:endParaRPr lang="en-IN" dirty="0"/>
          </a:p>
        </p:txBody>
      </p:sp>
    </p:spTree>
    <p:extLst>
      <p:ext uri="{BB962C8B-B14F-4D97-AF65-F5344CB8AC3E}">
        <p14:creationId xmlns:p14="http://schemas.microsoft.com/office/powerpoint/2010/main" val="214368221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F7D808-6A4F-44EB-B74C-82E97AAC79B9}"/>
              </a:ext>
            </a:extLst>
          </p:cNvPr>
          <p:cNvSpPr txBox="1"/>
          <p:nvPr/>
        </p:nvSpPr>
        <p:spPr>
          <a:xfrm>
            <a:off x="1932496" y="199702"/>
            <a:ext cx="4581426" cy="6463308"/>
          </a:xfrm>
          <a:prstGeom prst="rect">
            <a:avLst/>
          </a:prstGeom>
          <a:noFill/>
        </p:spPr>
        <p:txBody>
          <a:bodyPr wrap="square">
            <a:spAutoFit/>
          </a:bodyPr>
          <a:lstStyle/>
          <a:p>
            <a:r>
              <a:rPr lang="en-US" dirty="0"/>
              <a:t>do $$ </a:t>
            </a:r>
          </a:p>
          <a:p>
            <a:r>
              <a:rPr lang="en-US" dirty="0"/>
              <a:t>&lt;&lt;</a:t>
            </a:r>
            <a:r>
              <a:rPr lang="en-US" dirty="0" err="1"/>
              <a:t>outer_block</a:t>
            </a:r>
            <a:r>
              <a:rPr lang="en-US" dirty="0"/>
              <a:t>&gt;&gt;</a:t>
            </a:r>
          </a:p>
          <a:p>
            <a:r>
              <a:rPr lang="en-US" dirty="0"/>
              <a:t>declare</a:t>
            </a:r>
          </a:p>
          <a:p>
            <a:r>
              <a:rPr lang="en-US" dirty="0"/>
              <a:t>  counter integer := 0;</a:t>
            </a:r>
          </a:p>
          <a:p>
            <a:r>
              <a:rPr lang="en-US" dirty="0"/>
              <a:t>begin</a:t>
            </a:r>
          </a:p>
          <a:p>
            <a:r>
              <a:rPr lang="en-US" dirty="0"/>
              <a:t>   counter := counter + 1;</a:t>
            </a:r>
          </a:p>
          <a:p>
            <a:r>
              <a:rPr lang="en-US" dirty="0"/>
              <a:t>   raise notice 'The current value of the counter is %', counter;</a:t>
            </a:r>
          </a:p>
          <a:p>
            <a:endParaRPr lang="en-US" dirty="0"/>
          </a:p>
          <a:p>
            <a:r>
              <a:rPr lang="en-US" dirty="0"/>
              <a:t>   declare</a:t>
            </a:r>
          </a:p>
          <a:p>
            <a:r>
              <a:rPr lang="en-US" dirty="0"/>
              <a:t>       counter integer := 0;</a:t>
            </a:r>
          </a:p>
          <a:p>
            <a:r>
              <a:rPr lang="en-US" dirty="0"/>
              <a:t>   begin</a:t>
            </a:r>
          </a:p>
          <a:p>
            <a:r>
              <a:rPr lang="en-US" dirty="0"/>
              <a:t>       counter := counter + 10;</a:t>
            </a:r>
          </a:p>
          <a:p>
            <a:r>
              <a:rPr lang="en-US" dirty="0"/>
              <a:t>       raise notice 'Counter in the subblock is %', counter;</a:t>
            </a:r>
          </a:p>
          <a:p>
            <a:r>
              <a:rPr lang="en-US" dirty="0"/>
              <a:t>       raise notice 'Counter in the outer block is %', </a:t>
            </a:r>
            <a:r>
              <a:rPr lang="en-US" dirty="0" err="1"/>
              <a:t>outer_block.counter</a:t>
            </a:r>
            <a:r>
              <a:rPr lang="en-US" dirty="0"/>
              <a:t>;</a:t>
            </a:r>
          </a:p>
          <a:p>
            <a:r>
              <a:rPr lang="en-US" dirty="0"/>
              <a:t>   end;</a:t>
            </a:r>
          </a:p>
          <a:p>
            <a:endParaRPr lang="en-US" dirty="0"/>
          </a:p>
          <a:p>
            <a:r>
              <a:rPr lang="en-US" dirty="0"/>
              <a:t>   raise notice 'Counter in the outer block is %', counter;</a:t>
            </a:r>
          </a:p>
          <a:p>
            <a:r>
              <a:rPr lang="en-US" dirty="0"/>
              <a:t>   </a:t>
            </a:r>
          </a:p>
          <a:p>
            <a:r>
              <a:rPr lang="en-US" dirty="0"/>
              <a:t>end </a:t>
            </a:r>
            <a:r>
              <a:rPr lang="en-US" dirty="0" err="1"/>
              <a:t>outer_block</a:t>
            </a:r>
            <a:r>
              <a:rPr lang="en-US" dirty="0"/>
              <a:t> $$;</a:t>
            </a:r>
            <a:endParaRPr lang="en-IN" dirty="0"/>
          </a:p>
        </p:txBody>
      </p:sp>
    </p:spTree>
    <p:extLst>
      <p:ext uri="{BB962C8B-B14F-4D97-AF65-F5344CB8AC3E}">
        <p14:creationId xmlns:p14="http://schemas.microsoft.com/office/powerpoint/2010/main" val="2156772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B5DE-3A47-4A67-975A-5A1C2ED74315}"/>
              </a:ext>
            </a:extLst>
          </p:cNvPr>
          <p:cNvSpPr>
            <a:spLocks noGrp="1"/>
          </p:cNvSpPr>
          <p:nvPr>
            <p:ph type="title"/>
          </p:nvPr>
        </p:nvSpPr>
        <p:spPr/>
        <p:txBody>
          <a:bodyPr/>
          <a:lstStyle/>
          <a:p>
            <a:r>
              <a:rPr lang="en-US" dirty="0"/>
              <a:t>PL/</a:t>
            </a:r>
            <a:r>
              <a:rPr lang="en-US" dirty="0" err="1"/>
              <a:t>pgSQL</a:t>
            </a:r>
            <a:r>
              <a:rPr lang="en-US" dirty="0"/>
              <a:t> row types example</a:t>
            </a:r>
            <a:endParaRPr lang="en-IN" dirty="0"/>
          </a:p>
        </p:txBody>
      </p:sp>
      <p:sp>
        <p:nvSpPr>
          <p:cNvPr id="3" name="Content Placeholder 2">
            <a:extLst>
              <a:ext uri="{FF2B5EF4-FFF2-40B4-BE49-F238E27FC236}">
                <a16:creationId xmlns:a16="http://schemas.microsoft.com/office/drawing/2014/main" id="{5AC9AA32-828C-46DD-AE62-547204C6016F}"/>
              </a:ext>
            </a:extLst>
          </p:cNvPr>
          <p:cNvSpPr>
            <a:spLocks noGrp="1"/>
          </p:cNvSpPr>
          <p:nvPr>
            <p:ph sz="quarter" idx="12"/>
          </p:nvPr>
        </p:nvSpPr>
        <p:spPr>
          <a:xfrm>
            <a:off x="457201" y="1367081"/>
            <a:ext cx="8228012" cy="5231682"/>
          </a:xfrm>
        </p:spPr>
        <p:txBody>
          <a:bodyPr>
            <a:normAutofit fontScale="62500" lnSpcReduction="20000"/>
          </a:bodyPr>
          <a:lstStyle/>
          <a:p>
            <a:pPr marL="0" indent="0">
              <a:buNone/>
            </a:pPr>
            <a:r>
              <a:rPr lang="en-US" dirty="0"/>
              <a:t>do $$</a:t>
            </a:r>
          </a:p>
          <a:p>
            <a:pPr marL="0" indent="0">
              <a:buNone/>
            </a:pPr>
            <a:r>
              <a:rPr lang="en-US" dirty="0"/>
              <a:t>declare</a:t>
            </a:r>
          </a:p>
          <a:p>
            <a:pPr marL="0" indent="0">
              <a:buNone/>
            </a:pPr>
            <a:r>
              <a:rPr lang="en-US" dirty="0"/>
              <a:t>   </a:t>
            </a:r>
            <a:r>
              <a:rPr lang="en-US" dirty="0" err="1"/>
              <a:t>selected_film</a:t>
            </a:r>
            <a:r>
              <a:rPr lang="en-US" dirty="0"/>
              <a:t> </a:t>
            </a:r>
            <a:r>
              <a:rPr lang="en-US" dirty="0" err="1"/>
              <a:t>films%rowtype</a:t>
            </a:r>
            <a:r>
              <a:rPr lang="en-US" dirty="0"/>
              <a:t>;</a:t>
            </a:r>
          </a:p>
          <a:p>
            <a:pPr marL="0" indent="0">
              <a:buNone/>
            </a:pPr>
            <a:r>
              <a:rPr lang="en-US" dirty="0"/>
              <a:t>begin</a:t>
            </a:r>
          </a:p>
          <a:p>
            <a:pPr marL="0" indent="0">
              <a:buNone/>
            </a:pPr>
            <a:r>
              <a:rPr lang="en-US" dirty="0"/>
              <a:t>   -- select film with id 1   </a:t>
            </a:r>
          </a:p>
          <a:p>
            <a:pPr marL="0" indent="0">
              <a:buNone/>
            </a:pPr>
            <a:r>
              <a:rPr lang="en-US" dirty="0"/>
              <a:t>   select * </a:t>
            </a:r>
          </a:p>
          <a:p>
            <a:pPr marL="0" indent="0">
              <a:buNone/>
            </a:pPr>
            <a:r>
              <a:rPr lang="en-US" dirty="0"/>
              <a:t>   from films</a:t>
            </a:r>
          </a:p>
          <a:p>
            <a:pPr marL="0" indent="0">
              <a:buNone/>
            </a:pPr>
            <a:r>
              <a:rPr lang="en-US" dirty="0"/>
              <a:t>   into </a:t>
            </a:r>
            <a:r>
              <a:rPr lang="en-US" dirty="0" err="1"/>
              <a:t>selected_film</a:t>
            </a:r>
            <a:endParaRPr lang="en-US" dirty="0"/>
          </a:p>
          <a:p>
            <a:pPr marL="0" indent="0">
              <a:buNone/>
            </a:pPr>
            <a:r>
              <a:rPr lang="en-US" dirty="0"/>
              <a:t>   where </a:t>
            </a:r>
            <a:r>
              <a:rPr lang="en-US" dirty="0" err="1"/>
              <a:t>film_id</a:t>
            </a:r>
            <a:r>
              <a:rPr lang="en-US" dirty="0"/>
              <a:t> = 1;</a:t>
            </a:r>
          </a:p>
          <a:p>
            <a:pPr marL="0" indent="0">
              <a:buNone/>
            </a:pPr>
            <a:endParaRPr lang="en-US" dirty="0"/>
          </a:p>
          <a:p>
            <a:pPr marL="0" indent="0">
              <a:buNone/>
            </a:pPr>
            <a:r>
              <a:rPr lang="en-US" dirty="0"/>
              <a:t>   -- show the number of actor</a:t>
            </a:r>
          </a:p>
          <a:p>
            <a:pPr marL="0" indent="0">
              <a:buNone/>
            </a:pPr>
            <a:r>
              <a:rPr lang="en-US" dirty="0"/>
              <a:t>   raise notice 'The film name is % %',</a:t>
            </a:r>
          </a:p>
          <a:p>
            <a:pPr marL="0" indent="0">
              <a:buNone/>
            </a:pPr>
            <a:r>
              <a:rPr lang="en-US" dirty="0"/>
              <a:t>      </a:t>
            </a:r>
            <a:r>
              <a:rPr lang="en-US" dirty="0" err="1"/>
              <a:t>selected_film.film_id</a:t>
            </a:r>
            <a:r>
              <a:rPr lang="en-US" dirty="0"/>
              <a:t>,</a:t>
            </a:r>
          </a:p>
          <a:p>
            <a:pPr marL="0" indent="0">
              <a:buNone/>
            </a:pPr>
            <a:r>
              <a:rPr lang="en-US" dirty="0"/>
              <a:t>      </a:t>
            </a:r>
            <a:r>
              <a:rPr lang="en-US" dirty="0" err="1"/>
              <a:t>selected_film.title</a:t>
            </a:r>
            <a:r>
              <a:rPr lang="en-US" dirty="0"/>
              <a:t>;</a:t>
            </a:r>
          </a:p>
          <a:p>
            <a:pPr marL="0" indent="0">
              <a:buNone/>
            </a:pPr>
            <a:r>
              <a:rPr lang="en-US" dirty="0"/>
              <a:t>end;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995935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553E53-C691-4063-9194-46E9579B8BEB}"/>
              </a:ext>
            </a:extLst>
          </p:cNvPr>
          <p:cNvSpPr>
            <a:spLocks noGrp="1"/>
          </p:cNvSpPr>
          <p:nvPr>
            <p:ph sz="quarter" idx="12"/>
          </p:nvPr>
        </p:nvSpPr>
        <p:spPr>
          <a:xfrm>
            <a:off x="457201" y="1381124"/>
            <a:ext cx="8228012" cy="5179931"/>
          </a:xfrm>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 select the film </a:t>
            </a:r>
          </a:p>
          <a:p>
            <a:pPr marL="0" indent="0">
              <a:buNone/>
            </a:pPr>
            <a:r>
              <a:rPr lang="en-US" dirty="0"/>
              <a:t>	select </a:t>
            </a:r>
            <a:r>
              <a:rPr lang="en-US" dirty="0" err="1"/>
              <a:t>film_id</a:t>
            </a:r>
            <a:r>
              <a:rPr lang="en-US" dirty="0"/>
              <a:t>, title</a:t>
            </a:r>
          </a:p>
          <a:p>
            <a:pPr marL="0" indent="0">
              <a:buNone/>
            </a:pPr>
            <a:r>
              <a:rPr lang="en-US" dirty="0"/>
              <a:t>	into rec</a:t>
            </a:r>
          </a:p>
          <a:p>
            <a:pPr marL="0" indent="0">
              <a:buNone/>
            </a:pPr>
            <a:r>
              <a:rPr lang="en-US" dirty="0"/>
              <a:t>	from films</a:t>
            </a:r>
          </a:p>
          <a:p>
            <a:pPr marL="0" indent="0">
              <a:buNone/>
            </a:pPr>
            <a:r>
              <a:rPr lang="en-US" dirty="0"/>
              <a:t>	where </a:t>
            </a:r>
            <a:r>
              <a:rPr lang="en-US" dirty="0" err="1"/>
              <a:t>film_id</a:t>
            </a:r>
            <a:r>
              <a:rPr lang="en-US" dirty="0"/>
              <a:t> = 1;</a:t>
            </a:r>
          </a:p>
          <a:p>
            <a:pPr marL="0" indent="0">
              <a:buNone/>
            </a:pPr>
            <a:r>
              <a:rPr lang="en-US" dirty="0"/>
              <a:t>	</a:t>
            </a:r>
          </a:p>
          <a:p>
            <a:pPr marL="0" indent="0">
              <a:buNone/>
            </a:pPr>
            <a:r>
              <a:rPr lang="en-US" dirty="0"/>
              <a:t>	raise notice '% %', </a:t>
            </a:r>
            <a:r>
              <a:rPr lang="en-US" dirty="0" err="1"/>
              <a:t>rec.film_id</a:t>
            </a:r>
            <a:r>
              <a:rPr lang="en-US" dirty="0"/>
              <a:t>, </a:t>
            </a:r>
            <a:r>
              <a:rPr lang="en-US" dirty="0" err="1"/>
              <a:t>rec.title</a:t>
            </a:r>
            <a:r>
              <a:rPr lang="en-US" dirty="0"/>
              <a:t>;  </a:t>
            </a:r>
          </a:p>
          <a:p>
            <a:pPr marL="0" indent="0">
              <a:buNone/>
            </a:pPr>
            <a:r>
              <a:rPr lang="en-US" dirty="0"/>
              <a:t>	</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50F5EF08-41DE-4BA0-8B65-84670FA80738}"/>
              </a:ext>
            </a:extLst>
          </p:cNvPr>
          <p:cNvSpPr>
            <a:spLocks noGrp="1"/>
          </p:cNvSpPr>
          <p:nvPr>
            <p:ph type="title"/>
          </p:nvPr>
        </p:nvSpPr>
        <p:spPr/>
        <p:txBody>
          <a:bodyPr/>
          <a:lstStyle/>
          <a:p>
            <a:r>
              <a:rPr lang="en-IN" dirty="0"/>
              <a:t>PL/</a:t>
            </a:r>
            <a:r>
              <a:rPr lang="en-IN" dirty="0" err="1"/>
              <a:t>pgSQL</a:t>
            </a:r>
            <a:r>
              <a:rPr lang="en-IN" dirty="0"/>
              <a:t> Record Types</a:t>
            </a:r>
          </a:p>
        </p:txBody>
      </p:sp>
    </p:spTree>
    <p:extLst>
      <p:ext uri="{BB962C8B-B14F-4D97-AF65-F5344CB8AC3E}">
        <p14:creationId xmlns:p14="http://schemas.microsoft.com/office/powerpoint/2010/main" val="22597183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E5C41-2559-4CCE-8E4A-F145BA20530F}"/>
              </a:ext>
            </a:extLst>
          </p:cNvPr>
          <p:cNvSpPr>
            <a:spLocks noGrp="1"/>
          </p:cNvSpPr>
          <p:nvPr>
            <p:ph sz="quarter" idx="12"/>
          </p:nvPr>
        </p:nvSpPr>
        <p:spPr/>
        <p:txBody>
          <a:bodyPr>
            <a:normAutofit fontScale="62500" lnSpcReduction="20000"/>
          </a:bodyPr>
          <a:lstStyle/>
          <a:p>
            <a:pPr marL="0" indent="0">
              <a:buNone/>
            </a:pPr>
            <a:r>
              <a:rPr lang="en-US" dirty="0"/>
              <a:t>do</a:t>
            </a:r>
          </a:p>
          <a:p>
            <a:pPr marL="0" indent="0">
              <a:buNone/>
            </a:pPr>
            <a:r>
              <a:rPr lang="en-US" dirty="0"/>
              <a:t>$$</a:t>
            </a:r>
          </a:p>
          <a:p>
            <a:pPr marL="0" indent="0">
              <a:buNone/>
            </a:pPr>
            <a:r>
              <a:rPr lang="en-US" dirty="0"/>
              <a:t>declare</a:t>
            </a:r>
          </a:p>
          <a:p>
            <a:pPr marL="0" indent="0">
              <a:buNone/>
            </a:pPr>
            <a:r>
              <a:rPr lang="en-US" dirty="0"/>
              <a:t>	rec record;</a:t>
            </a:r>
          </a:p>
          <a:p>
            <a:pPr marL="0" indent="0">
              <a:buNone/>
            </a:pPr>
            <a:r>
              <a:rPr lang="en-US" dirty="0"/>
              <a:t>begin</a:t>
            </a:r>
          </a:p>
          <a:p>
            <a:pPr marL="0" indent="0">
              <a:buNone/>
            </a:pPr>
            <a:r>
              <a:rPr lang="en-US" dirty="0"/>
              <a:t>	for rec in select title</a:t>
            </a:r>
          </a:p>
          <a:p>
            <a:pPr marL="0" indent="0">
              <a:buNone/>
            </a:pPr>
            <a:r>
              <a:rPr lang="en-US" dirty="0"/>
              <a:t>			from films </a:t>
            </a:r>
          </a:p>
          <a:p>
            <a:pPr marL="0" indent="0">
              <a:buNone/>
            </a:pPr>
            <a:r>
              <a:rPr lang="en-US" dirty="0"/>
              <a:t>			where </a:t>
            </a:r>
            <a:r>
              <a:rPr lang="en-US" dirty="0" err="1"/>
              <a:t>film_id</a:t>
            </a:r>
            <a:r>
              <a:rPr lang="en-US" dirty="0"/>
              <a:t> &gt; 0</a:t>
            </a:r>
          </a:p>
          <a:p>
            <a:pPr marL="0" indent="0">
              <a:buNone/>
            </a:pPr>
            <a:r>
              <a:rPr lang="en-US" dirty="0"/>
              <a:t>			order by title</a:t>
            </a:r>
          </a:p>
          <a:p>
            <a:pPr marL="0" indent="0">
              <a:buNone/>
            </a:pPr>
            <a:r>
              <a:rPr lang="en-US" dirty="0"/>
              <a:t>	loop</a:t>
            </a:r>
          </a:p>
          <a:p>
            <a:pPr marL="0" indent="0">
              <a:buNone/>
            </a:pPr>
            <a:r>
              <a:rPr lang="en-US" dirty="0"/>
              <a:t>		raise notice '%', </a:t>
            </a:r>
            <a:r>
              <a:rPr lang="en-US" dirty="0" err="1"/>
              <a:t>rec.title</a:t>
            </a:r>
            <a:r>
              <a:rPr lang="en-US" dirty="0"/>
              <a:t>;	</a:t>
            </a:r>
          </a:p>
          <a:p>
            <a:pPr marL="0" indent="0">
              <a:buNone/>
            </a:pPr>
            <a:r>
              <a:rPr lang="en-US" dirty="0"/>
              <a:t>	end loop;</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CD929DEA-15DA-4AF7-9D2C-F05C91767614}"/>
              </a:ext>
            </a:extLst>
          </p:cNvPr>
          <p:cNvSpPr>
            <a:spLocks noGrp="1"/>
          </p:cNvSpPr>
          <p:nvPr>
            <p:ph type="title"/>
          </p:nvPr>
        </p:nvSpPr>
        <p:spPr/>
        <p:txBody>
          <a:bodyPr/>
          <a:lstStyle/>
          <a:p>
            <a:r>
              <a:rPr lang="en-US" dirty="0"/>
              <a:t>Using record variables in the for loop statement</a:t>
            </a:r>
            <a:endParaRPr lang="en-IN" dirty="0"/>
          </a:p>
        </p:txBody>
      </p:sp>
    </p:spTree>
    <p:extLst>
      <p:ext uri="{BB962C8B-B14F-4D97-AF65-F5344CB8AC3E}">
        <p14:creationId xmlns:p14="http://schemas.microsoft.com/office/powerpoint/2010/main" val="3840222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BE4979-73C7-45CB-9C87-7D3EC463BF42}"/>
              </a:ext>
            </a:extLst>
          </p:cNvPr>
          <p:cNvSpPr>
            <a:spLocks noGrp="1"/>
          </p:cNvSpPr>
          <p:nvPr>
            <p:ph sz="quarter" idx="12"/>
          </p:nvPr>
        </p:nvSpPr>
        <p:spPr/>
        <p:txBody>
          <a:bodyPr/>
          <a:lstStyle/>
          <a:p>
            <a:r>
              <a:rPr lang="en-US" dirty="0"/>
              <a:t>do $$ </a:t>
            </a:r>
          </a:p>
          <a:p>
            <a:r>
              <a:rPr lang="en-US" dirty="0"/>
              <a:t>declare</a:t>
            </a:r>
          </a:p>
          <a:p>
            <a:r>
              <a:rPr lang="en-US" dirty="0"/>
              <a:t>   vat constant numeric := 0.1;</a:t>
            </a:r>
          </a:p>
          <a:p>
            <a:r>
              <a:rPr lang="en-US" dirty="0"/>
              <a:t>   </a:t>
            </a:r>
            <a:r>
              <a:rPr lang="en-US" dirty="0" err="1"/>
              <a:t>net_price</a:t>
            </a:r>
            <a:r>
              <a:rPr lang="en-US" dirty="0"/>
              <a:t>    numeric := 20.5;</a:t>
            </a:r>
          </a:p>
          <a:p>
            <a:r>
              <a:rPr lang="en-US" dirty="0"/>
              <a:t>begin</a:t>
            </a:r>
          </a:p>
          <a:p>
            <a:r>
              <a:rPr lang="en-US" dirty="0"/>
              <a:t>   raise notice 'The selling price is %', </a:t>
            </a:r>
            <a:r>
              <a:rPr lang="en-US" dirty="0" err="1"/>
              <a:t>net_price</a:t>
            </a:r>
            <a:r>
              <a:rPr lang="en-US" dirty="0"/>
              <a:t> * ( 1 + vat );</a:t>
            </a:r>
          </a:p>
          <a:p>
            <a:r>
              <a:rPr lang="en-US" dirty="0"/>
              <a:t>end $$;</a:t>
            </a:r>
            <a:endParaRPr lang="en-IN" dirty="0"/>
          </a:p>
        </p:txBody>
      </p:sp>
      <p:sp>
        <p:nvSpPr>
          <p:cNvPr id="3" name="Title 2">
            <a:extLst>
              <a:ext uri="{FF2B5EF4-FFF2-40B4-BE49-F238E27FC236}">
                <a16:creationId xmlns:a16="http://schemas.microsoft.com/office/drawing/2014/main" id="{390D2C14-30F8-4466-8537-E9742989B315}"/>
              </a:ext>
            </a:extLst>
          </p:cNvPr>
          <p:cNvSpPr>
            <a:spLocks noGrp="1"/>
          </p:cNvSpPr>
          <p:nvPr>
            <p:ph type="title"/>
          </p:nvPr>
        </p:nvSpPr>
        <p:spPr/>
        <p:txBody>
          <a:bodyPr/>
          <a:lstStyle/>
          <a:p>
            <a:r>
              <a:rPr lang="en-IN" dirty="0"/>
              <a:t>PL/</a:t>
            </a:r>
            <a:r>
              <a:rPr lang="en-IN" dirty="0" err="1"/>
              <a:t>pgSQL</a:t>
            </a:r>
            <a:r>
              <a:rPr lang="en-IN" dirty="0"/>
              <a:t> Constants</a:t>
            </a:r>
          </a:p>
        </p:txBody>
      </p:sp>
    </p:spTree>
    <p:extLst>
      <p:ext uri="{BB962C8B-B14F-4D97-AF65-F5344CB8AC3E}">
        <p14:creationId xmlns:p14="http://schemas.microsoft.com/office/powerpoint/2010/main" val="25305593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A4B667-2FD7-4BBF-BA40-7BD25EE30797}"/>
              </a:ext>
            </a:extLst>
          </p:cNvPr>
          <p:cNvSpPr>
            <a:spLocks noGrp="1"/>
          </p:cNvSpPr>
          <p:nvPr>
            <p:ph sz="quarter" idx="12"/>
          </p:nvPr>
        </p:nvSpPr>
        <p:spPr/>
        <p:txBody>
          <a:bodyPr>
            <a:normAutofit fontScale="92500" lnSpcReduction="20000"/>
          </a:bodyPr>
          <a:lstStyle/>
          <a:p>
            <a:r>
              <a:rPr lang="en-US" dirty="0"/>
              <a:t>Reporting messages</a:t>
            </a:r>
          </a:p>
          <a:p>
            <a:r>
              <a:rPr lang="en-US" dirty="0"/>
              <a:t>To raise a message, you use the raise statement as follows:</a:t>
            </a:r>
          </a:p>
          <a:p>
            <a:pPr lvl="1"/>
            <a:r>
              <a:rPr lang="en-US" dirty="0"/>
              <a:t>raise level format;</a:t>
            </a:r>
          </a:p>
          <a:p>
            <a:r>
              <a:rPr lang="en-US" dirty="0"/>
              <a:t>Following the raise statement is the level option that specifies the error severity.</a:t>
            </a:r>
          </a:p>
          <a:p>
            <a:r>
              <a:rPr lang="en-US" dirty="0"/>
              <a:t>PostgreSQL provides the following levels:</a:t>
            </a:r>
          </a:p>
          <a:p>
            <a:pPr lvl="1"/>
            <a:r>
              <a:rPr lang="en-US" dirty="0"/>
              <a:t> debug</a:t>
            </a:r>
          </a:p>
          <a:p>
            <a:pPr lvl="1"/>
            <a:r>
              <a:rPr lang="en-US" dirty="0"/>
              <a:t> log</a:t>
            </a:r>
          </a:p>
          <a:p>
            <a:pPr lvl="1"/>
            <a:r>
              <a:rPr lang="en-US" dirty="0"/>
              <a:t> notice</a:t>
            </a:r>
          </a:p>
          <a:p>
            <a:pPr lvl="1"/>
            <a:r>
              <a:rPr lang="en-US" dirty="0"/>
              <a:t> info</a:t>
            </a:r>
          </a:p>
          <a:p>
            <a:pPr lvl="1"/>
            <a:r>
              <a:rPr lang="en-US" dirty="0"/>
              <a:t> warning</a:t>
            </a:r>
          </a:p>
          <a:p>
            <a:pPr lvl="1"/>
            <a:r>
              <a:rPr lang="en-US" dirty="0"/>
              <a:t> exception</a:t>
            </a:r>
            <a:endParaRPr lang="en-IN" dirty="0"/>
          </a:p>
        </p:txBody>
      </p:sp>
      <p:sp>
        <p:nvSpPr>
          <p:cNvPr id="3" name="Title 2">
            <a:extLst>
              <a:ext uri="{FF2B5EF4-FFF2-40B4-BE49-F238E27FC236}">
                <a16:creationId xmlns:a16="http://schemas.microsoft.com/office/drawing/2014/main" id="{8687126F-9417-453D-8C0B-C7F957ADC143}"/>
              </a:ext>
            </a:extLst>
          </p:cNvPr>
          <p:cNvSpPr>
            <a:spLocks noGrp="1"/>
          </p:cNvSpPr>
          <p:nvPr>
            <p:ph type="title"/>
          </p:nvPr>
        </p:nvSpPr>
        <p:spPr/>
        <p:txBody>
          <a:bodyPr/>
          <a:lstStyle/>
          <a:p>
            <a:r>
              <a:rPr lang="en-US" dirty="0"/>
              <a:t>PL/</a:t>
            </a:r>
            <a:r>
              <a:rPr lang="en-US" dirty="0" err="1"/>
              <a:t>pgSQL</a:t>
            </a:r>
            <a:r>
              <a:rPr lang="en-US" dirty="0"/>
              <a:t> Errors and Messages</a:t>
            </a:r>
            <a:endParaRPr lang="en-IN" dirty="0"/>
          </a:p>
        </p:txBody>
      </p:sp>
    </p:spTree>
    <p:extLst>
      <p:ext uri="{BB962C8B-B14F-4D97-AF65-F5344CB8AC3E}">
        <p14:creationId xmlns:p14="http://schemas.microsoft.com/office/powerpoint/2010/main" val="3348825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FF362C-2CA1-4A8B-97FF-260BF1DE3FAB}"/>
              </a:ext>
            </a:extLst>
          </p:cNvPr>
          <p:cNvSpPr>
            <a:spLocks noGrp="1"/>
          </p:cNvSpPr>
          <p:nvPr>
            <p:ph sz="quarter" idx="12"/>
          </p:nvPr>
        </p:nvSpPr>
        <p:spPr/>
        <p:txBody>
          <a:bodyPr/>
          <a:lstStyle/>
          <a:p>
            <a:pPr marL="0" indent="0">
              <a:buNone/>
            </a:pPr>
            <a:r>
              <a:rPr lang="en-US" dirty="0"/>
              <a:t>do $$ </a:t>
            </a:r>
          </a:p>
          <a:p>
            <a:pPr marL="0" indent="0">
              <a:buNone/>
            </a:pPr>
            <a:r>
              <a:rPr lang="en-US" dirty="0"/>
              <a:t>begin </a:t>
            </a:r>
          </a:p>
          <a:p>
            <a:pPr marL="0" indent="0">
              <a:buNone/>
            </a:pPr>
            <a:r>
              <a:rPr lang="en-US" dirty="0"/>
              <a:t>  raise info 'information message %', now() ;</a:t>
            </a:r>
          </a:p>
          <a:p>
            <a:pPr marL="0" indent="0">
              <a:buNone/>
            </a:pPr>
            <a:r>
              <a:rPr lang="en-US" dirty="0"/>
              <a:t>  raise log 'log message %', now();</a:t>
            </a:r>
          </a:p>
          <a:p>
            <a:pPr marL="0" indent="0">
              <a:buNone/>
            </a:pPr>
            <a:r>
              <a:rPr lang="en-US" dirty="0"/>
              <a:t>  raise debug 'debug message %', now();</a:t>
            </a:r>
          </a:p>
          <a:p>
            <a:pPr marL="0" indent="0">
              <a:buNone/>
            </a:pPr>
            <a:r>
              <a:rPr lang="en-US" dirty="0"/>
              <a:t>  raise warning 'warning message %', now();</a:t>
            </a:r>
          </a:p>
          <a:p>
            <a:pPr marL="0" indent="0">
              <a:buNone/>
            </a:pPr>
            <a:r>
              <a:rPr lang="en-US" dirty="0"/>
              <a:t>  raise notice 'notice message %', now();</a:t>
            </a:r>
          </a:p>
          <a:p>
            <a:pPr marL="0" indent="0">
              <a:buNone/>
            </a:pPr>
            <a:r>
              <a:rPr lang="en-US" dirty="0"/>
              <a:t>end $$;</a:t>
            </a:r>
            <a:endParaRPr lang="en-IN" dirty="0"/>
          </a:p>
        </p:txBody>
      </p:sp>
      <p:sp>
        <p:nvSpPr>
          <p:cNvPr id="3" name="Title 2">
            <a:extLst>
              <a:ext uri="{FF2B5EF4-FFF2-40B4-BE49-F238E27FC236}">
                <a16:creationId xmlns:a16="http://schemas.microsoft.com/office/drawing/2014/main" id="{17658717-1C84-4966-BB71-F37C1251E857}"/>
              </a:ext>
            </a:extLst>
          </p:cNvPr>
          <p:cNvSpPr>
            <a:spLocks noGrp="1"/>
          </p:cNvSpPr>
          <p:nvPr>
            <p:ph type="title"/>
          </p:nvPr>
        </p:nvSpPr>
        <p:spPr/>
        <p:txBody>
          <a:bodyPr/>
          <a:lstStyle/>
          <a:p>
            <a:r>
              <a:rPr lang="en-IN" dirty="0"/>
              <a:t>Reporting Messages</a:t>
            </a:r>
          </a:p>
        </p:txBody>
      </p:sp>
    </p:spTree>
    <p:extLst>
      <p:ext uri="{BB962C8B-B14F-4D97-AF65-F5344CB8AC3E}">
        <p14:creationId xmlns:p14="http://schemas.microsoft.com/office/powerpoint/2010/main" val="32318890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lstStyle/>
          <a:p>
            <a:r>
              <a:rPr lang="en-US" dirty="0"/>
              <a:t>To raise an error, you use the exception level after the raise statement. </a:t>
            </a:r>
          </a:p>
          <a:p>
            <a:r>
              <a:rPr lang="en-US" dirty="0"/>
              <a:t>Note that raise statement uses the exception level by default.</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308380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0242" name="Picture 2">
            <a:extLst>
              <a:ext uri="{FF2B5EF4-FFF2-40B4-BE49-F238E27FC236}">
                <a16:creationId xmlns:a16="http://schemas.microsoft.com/office/drawing/2014/main" id="{2B9D5BE1-444C-4E2D-BDC8-322E9CA7A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36" y="1363127"/>
            <a:ext cx="7966528" cy="521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69222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9F54B-3998-42A4-9EED-D9BB5FC095B8}"/>
              </a:ext>
            </a:extLst>
          </p:cNvPr>
          <p:cNvSpPr>
            <a:spLocks noGrp="1"/>
          </p:cNvSpPr>
          <p:nvPr>
            <p:ph sz="quarter" idx="12"/>
          </p:nvPr>
        </p:nvSpPr>
        <p:spPr/>
        <p:txBody>
          <a:bodyPr>
            <a:normAutofit lnSpcReduction="10000"/>
          </a:bodyPr>
          <a:lstStyle/>
          <a:p>
            <a:r>
              <a:rPr lang="en-US" dirty="0"/>
              <a:t>Besides raising an error, you can add more information by using the following additional clause:</a:t>
            </a:r>
          </a:p>
          <a:p>
            <a:r>
              <a:rPr lang="en-US" dirty="0"/>
              <a:t>using option = expression</a:t>
            </a:r>
          </a:p>
          <a:p>
            <a:r>
              <a:rPr lang="en-US" dirty="0"/>
              <a:t>The option can be:</a:t>
            </a:r>
          </a:p>
          <a:p>
            <a:pPr lvl="1"/>
            <a:r>
              <a:rPr lang="en-US" dirty="0"/>
              <a:t>message: set error message</a:t>
            </a:r>
          </a:p>
          <a:p>
            <a:pPr lvl="1"/>
            <a:r>
              <a:rPr lang="en-US" dirty="0"/>
              <a:t>hint: provide the hint message so that the root cause of the error is easier to be discovered.</a:t>
            </a:r>
          </a:p>
          <a:p>
            <a:pPr lvl="1"/>
            <a:r>
              <a:rPr lang="en-US" dirty="0"/>
              <a:t>detail:  give detailed information about the error.</a:t>
            </a:r>
          </a:p>
          <a:p>
            <a:pPr lvl="1"/>
            <a:r>
              <a:rPr lang="en-US" dirty="0" err="1"/>
              <a:t>errcode</a:t>
            </a:r>
            <a:r>
              <a:rPr lang="en-US" dirty="0"/>
              <a:t>: identify the error code, which can be either by condition name or directly five-character SQLSTATE code. Please refer to the table of error codes and condition names.</a:t>
            </a:r>
            <a:endParaRPr lang="en-IN" dirty="0"/>
          </a:p>
        </p:txBody>
      </p:sp>
      <p:sp>
        <p:nvSpPr>
          <p:cNvPr id="3" name="Title 2">
            <a:extLst>
              <a:ext uri="{FF2B5EF4-FFF2-40B4-BE49-F238E27FC236}">
                <a16:creationId xmlns:a16="http://schemas.microsoft.com/office/drawing/2014/main" id="{B297055B-D4CE-4197-9332-84928312F8BE}"/>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40199583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6E88E3-1527-4A61-8B45-2748CA2C6AFB}"/>
              </a:ext>
            </a:extLst>
          </p:cNvPr>
          <p:cNvSpPr>
            <a:spLocks noGrp="1"/>
          </p:cNvSpPr>
          <p:nvPr>
            <p:ph sz="quarter" idx="12"/>
          </p:nvPr>
        </p:nvSpPr>
        <p:spPr/>
        <p:txBody>
          <a:bodyPr>
            <a:normAutofit fontScale="92500" lnSpcReduction="10000"/>
          </a:bodyPr>
          <a:lstStyle/>
          <a:p>
            <a:pPr marL="0" indent="0">
              <a:buNone/>
            </a:pPr>
            <a:r>
              <a:rPr lang="en-US" dirty="0"/>
              <a:t>do $$ </a:t>
            </a:r>
          </a:p>
          <a:p>
            <a:pPr marL="0" indent="0">
              <a:buNone/>
            </a:pPr>
            <a:r>
              <a:rPr lang="en-US" dirty="0"/>
              <a:t>declare</a:t>
            </a:r>
          </a:p>
          <a:p>
            <a:pPr marL="0" indent="0">
              <a:buNone/>
            </a:pPr>
            <a:r>
              <a:rPr lang="en-US" dirty="0"/>
              <a:t>  email varchar(255) := 'info@postgresqltutorial.com';</a:t>
            </a:r>
          </a:p>
          <a:p>
            <a:pPr marL="0" indent="0">
              <a:buNone/>
            </a:pPr>
            <a:r>
              <a:rPr lang="en-US" dirty="0"/>
              <a:t>begin </a:t>
            </a:r>
          </a:p>
          <a:p>
            <a:pPr marL="0" indent="0">
              <a:buNone/>
            </a:pPr>
            <a:r>
              <a:rPr lang="en-US" dirty="0"/>
              <a:t>  -- check email for duplicate</a:t>
            </a:r>
          </a:p>
          <a:p>
            <a:pPr marL="0" indent="0">
              <a:buNone/>
            </a:pPr>
            <a:r>
              <a:rPr lang="en-US" dirty="0"/>
              <a:t>  -- ...</a:t>
            </a:r>
          </a:p>
          <a:p>
            <a:pPr marL="0" indent="0">
              <a:buNone/>
            </a:pPr>
            <a:r>
              <a:rPr lang="en-US" dirty="0"/>
              <a:t>  -- report duplicate email</a:t>
            </a:r>
          </a:p>
          <a:p>
            <a:pPr marL="0" indent="0">
              <a:buNone/>
            </a:pPr>
            <a:r>
              <a:rPr lang="en-US" dirty="0"/>
              <a:t>  raise exception 'duplicate email: %', email </a:t>
            </a:r>
          </a:p>
          <a:p>
            <a:pPr marL="0" indent="0">
              <a:buNone/>
            </a:pPr>
            <a:r>
              <a:rPr lang="en-US" dirty="0"/>
              <a:t>		using hint = 'check the email again';</a:t>
            </a:r>
          </a:p>
          <a:p>
            <a:pPr marL="0" indent="0">
              <a:buNone/>
            </a:pPr>
            <a:r>
              <a:rPr lang="en-US" dirty="0"/>
              <a:t>end $$;</a:t>
            </a:r>
            <a:endParaRPr lang="en-IN" dirty="0"/>
          </a:p>
        </p:txBody>
      </p:sp>
      <p:sp>
        <p:nvSpPr>
          <p:cNvPr id="3" name="Title 2">
            <a:extLst>
              <a:ext uri="{FF2B5EF4-FFF2-40B4-BE49-F238E27FC236}">
                <a16:creationId xmlns:a16="http://schemas.microsoft.com/office/drawing/2014/main" id="{335684E4-2273-49C6-A428-5DBE0B7E61C7}"/>
              </a:ext>
            </a:extLst>
          </p:cNvPr>
          <p:cNvSpPr>
            <a:spLocks noGrp="1"/>
          </p:cNvSpPr>
          <p:nvPr>
            <p:ph type="title"/>
          </p:nvPr>
        </p:nvSpPr>
        <p:spPr/>
        <p:txBody>
          <a:bodyPr/>
          <a:lstStyle/>
          <a:p>
            <a:r>
              <a:rPr lang="en-IN" dirty="0"/>
              <a:t>Raising Errors</a:t>
            </a:r>
          </a:p>
        </p:txBody>
      </p:sp>
    </p:spTree>
    <p:extLst>
      <p:ext uri="{BB962C8B-B14F-4D97-AF65-F5344CB8AC3E}">
        <p14:creationId xmlns:p14="http://schemas.microsoft.com/office/powerpoint/2010/main" val="2804788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1F867-A08F-44BA-BD8D-B27FC7FF811E}"/>
              </a:ext>
            </a:extLst>
          </p:cNvPr>
          <p:cNvSpPr>
            <a:spLocks noGrp="1"/>
          </p:cNvSpPr>
          <p:nvPr>
            <p:ph sz="quarter" idx="12"/>
          </p:nvPr>
        </p:nvSpPr>
        <p:spPr/>
        <p:txBody>
          <a:bodyPr>
            <a:normAutofit fontScale="92500" lnSpcReduction="20000"/>
          </a:bodyPr>
          <a:lstStyle/>
          <a:p>
            <a:pPr marL="0" indent="0">
              <a:buNone/>
            </a:pPr>
            <a:r>
              <a:rPr lang="en-US" dirty="0"/>
              <a:t>do $$</a:t>
            </a:r>
          </a:p>
          <a:p>
            <a:pPr marL="0" indent="0">
              <a:buNone/>
            </a:pPr>
            <a:r>
              <a:rPr lang="en-US" dirty="0"/>
              <a:t>declare </a:t>
            </a:r>
          </a:p>
          <a:p>
            <a:pPr marL="0" indent="0">
              <a:buNone/>
            </a:pPr>
            <a:r>
              <a:rPr lang="en-US" dirty="0"/>
              <a:t>   </a:t>
            </a:r>
            <a:r>
              <a:rPr lang="en-US" dirty="0" err="1"/>
              <a:t>film_count</a:t>
            </a:r>
            <a:r>
              <a:rPr lang="en-US" dirty="0"/>
              <a:t> integer;</a:t>
            </a:r>
          </a:p>
          <a:p>
            <a:pPr marL="0" indent="0">
              <a:buNone/>
            </a:pPr>
            <a:r>
              <a:rPr lang="en-US" dirty="0"/>
              <a:t>begin</a:t>
            </a:r>
          </a:p>
          <a:p>
            <a:pPr marL="0" indent="0">
              <a:buNone/>
            </a:pPr>
            <a:r>
              <a:rPr lang="en-US" dirty="0"/>
              <a:t>   select count(*)</a:t>
            </a:r>
          </a:p>
          <a:p>
            <a:pPr marL="0" indent="0">
              <a:buNone/>
            </a:pPr>
            <a:r>
              <a:rPr lang="en-US" dirty="0"/>
              <a:t>   into </a:t>
            </a:r>
            <a:r>
              <a:rPr lang="en-US" dirty="0" err="1"/>
              <a:t>film_count</a:t>
            </a:r>
            <a:endParaRPr lang="en-US" dirty="0"/>
          </a:p>
          <a:p>
            <a:pPr marL="0" indent="0">
              <a:buNone/>
            </a:pPr>
            <a:r>
              <a:rPr lang="en-US" dirty="0"/>
              <a:t>   from films;</a:t>
            </a:r>
          </a:p>
          <a:p>
            <a:pPr marL="0" indent="0">
              <a:buNone/>
            </a:pPr>
            <a:r>
              <a:rPr lang="en-US" dirty="0"/>
              <a:t>   </a:t>
            </a:r>
          </a:p>
          <a:p>
            <a:pPr marL="0" indent="0">
              <a:buNone/>
            </a:pPr>
            <a:r>
              <a:rPr lang="en-US" dirty="0"/>
              <a:t>   assert </a:t>
            </a:r>
            <a:r>
              <a:rPr lang="en-US" dirty="0" err="1"/>
              <a:t>film_count</a:t>
            </a:r>
            <a:r>
              <a:rPr lang="en-US" dirty="0"/>
              <a:t> &gt; 1000, '1000 Film not found, check the film table';</a:t>
            </a:r>
          </a:p>
          <a:p>
            <a:pPr marL="0" indent="0">
              <a:buNone/>
            </a:pPr>
            <a:r>
              <a:rPr lang="en-US" dirty="0"/>
              <a:t>end$$;</a:t>
            </a:r>
            <a:endParaRPr lang="en-IN" dirty="0"/>
          </a:p>
        </p:txBody>
      </p:sp>
      <p:sp>
        <p:nvSpPr>
          <p:cNvPr id="3" name="Title 2">
            <a:extLst>
              <a:ext uri="{FF2B5EF4-FFF2-40B4-BE49-F238E27FC236}">
                <a16:creationId xmlns:a16="http://schemas.microsoft.com/office/drawing/2014/main" id="{79CA3CD3-8976-439A-A920-AFA23CCFE84C}"/>
              </a:ext>
            </a:extLst>
          </p:cNvPr>
          <p:cNvSpPr>
            <a:spLocks noGrp="1"/>
          </p:cNvSpPr>
          <p:nvPr>
            <p:ph type="title"/>
          </p:nvPr>
        </p:nvSpPr>
        <p:spPr/>
        <p:txBody>
          <a:bodyPr/>
          <a:lstStyle/>
          <a:p>
            <a:r>
              <a:rPr lang="en-IN" dirty="0"/>
              <a:t>Assert Statement</a:t>
            </a:r>
          </a:p>
        </p:txBody>
      </p:sp>
    </p:spTree>
    <p:extLst>
      <p:ext uri="{BB962C8B-B14F-4D97-AF65-F5344CB8AC3E}">
        <p14:creationId xmlns:p14="http://schemas.microsoft.com/office/powerpoint/2010/main" val="24707121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The if statement determines which statements to execute based on the result of a </a:t>
            </a:r>
            <a:r>
              <a:rPr lang="en-US" dirty="0" err="1"/>
              <a:t>boolean</a:t>
            </a:r>
            <a:r>
              <a:rPr lang="en-US" dirty="0"/>
              <a:t> expression.</a:t>
            </a:r>
          </a:p>
          <a:p>
            <a:r>
              <a:rPr lang="en-US" dirty="0"/>
              <a:t>PL/</a:t>
            </a:r>
            <a:r>
              <a:rPr lang="en-US" dirty="0" err="1"/>
              <a:t>pgSQL</a:t>
            </a:r>
            <a:r>
              <a:rPr lang="en-US" dirty="0"/>
              <a:t> provides you with three forms of the if statements.</a:t>
            </a:r>
          </a:p>
          <a:p>
            <a:pPr lvl="1"/>
            <a:endParaRPr lang="en-US" dirty="0"/>
          </a:p>
          <a:p>
            <a:pPr lvl="1"/>
            <a:r>
              <a:rPr lang="en-US" dirty="0"/>
              <a:t>if then</a:t>
            </a:r>
          </a:p>
          <a:p>
            <a:pPr lvl="1"/>
            <a:r>
              <a:rPr lang="en-US" dirty="0"/>
              <a:t>if then else</a:t>
            </a:r>
          </a:p>
          <a:p>
            <a:pPr lvl="1"/>
            <a:r>
              <a:rPr lang="en-US" dirty="0"/>
              <a:t>if then </a:t>
            </a:r>
            <a:r>
              <a:rPr lang="en-US" dirty="0" err="1"/>
              <a:t>elsif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3927574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p:txBody>
          <a:bodyPr/>
          <a:lstStyle/>
          <a:p>
            <a:r>
              <a:rPr lang="en-US" dirty="0"/>
              <a:t>PL/</a:t>
            </a:r>
            <a:r>
              <a:rPr lang="en-US" dirty="0" err="1"/>
              <a:t>pgSQL</a:t>
            </a:r>
            <a:r>
              <a:rPr lang="en-US" dirty="0"/>
              <a:t> if-then statement</a:t>
            </a:r>
          </a:p>
          <a:p>
            <a:r>
              <a:rPr lang="en-US" dirty="0"/>
              <a:t>The following illustrates the simplest form of the if statement:</a:t>
            </a:r>
          </a:p>
          <a:p>
            <a:r>
              <a:rPr lang="en-US" dirty="0"/>
              <a:t>if condition then</a:t>
            </a:r>
          </a:p>
          <a:p>
            <a:r>
              <a:rPr lang="en-US" dirty="0"/>
              <a:t>   statements;</a:t>
            </a:r>
          </a:p>
          <a:p>
            <a:r>
              <a:rPr lang="en-US" dirty="0"/>
              <a:t>end if;</a:t>
            </a:r>
            <a:endParaRPr lang="en-IN" dirty="0"/>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83782143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 </a:t>
            </a:r>
          </a:p>
          <a:p>
            <a:pPr marL="0" indent="0">
              <a:buNone/>
            </a:pPr>
            <a:r>
              <a:rPr lang="en-US" sz="1600" dirty="0"/>
              <a:t>  if not found then</a:t>
            </a:r>
          </a:p>
          <a:p>
            <a:pPr marL="0" indent="0">
              <a:buNone/>
            </a:pPr>
            <a:r>
              <a:rPr lang="en-US" sz="1600" dirty="0"/>
              <a:t>     raise </a:t>
            </a:r>
            <a:r>
              <a:rPr lang="en-US" sz="1600" dirty="0" err="1"/>
              <a:t>notice'The</a:t>
            </a:r>
            <a:r>
              <a:rPr lang="en-US" sz="1600" dirty="0"/>
              <a:t> film % could not be found', </a:t>
            </a:r>
          </a:p>
          <a:p>
            <a:pPr marL="0" indent="0">
              <a:buNone/>
            </a:pPr>
            <a:r>
              <a:rPr lang="en-US" sz="1600" dirty="0"/>
              <a:t>	    </a:t>
            </a:r>
            <a:r>
              <a:rPr lang="en-US" sz="1600" dirty="0" err="1"/>
              <a:t>input_film_id</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 Statement</a:t>
            </a:r>
          </a:p>
        </p:txBody>
      </p:sp>
    </p:spTree>
    <p:extLst>
      <p:ext uri="{BB962C8B-B14F-4D97-AF65-F5344CB8AC3E}">
        <p14:creationId xmlns:p14="http://schemas.microsoft.com/office/powerpoint/2010/main" val="356508303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5133031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57201" y="1381125"/>
            <a:ext cx="8228012" cy="5170504"/>
          </a:xfrm>
        </p:spPr>
        <p:txBody>
          <a:bodyPr>
            <a:noAutofit/>
          </a:bodyPr>
          <a:lstStyle/>
          <a:p>
            <a:pPr marL="0" indent="0">
              <a:buNone/>
            </a:pPr>
            <a:r>
              <a:rPr lang="en-US" sz="1600" dirty="0"/>
              <a:t>if condition then</a:t>
            </a:r>
          </a:p>
          <a:p>
            <a:pPr marL="0" indent="0">
              <a:buNone/>
            </a:pPr>
            <a:r>
              <a:rPr lang="en-US" sz="1600" dirty="0"/>
              <a:t>  statements;</a:t>
            </a:r>
          </a:p>
          <a:p>
            <a:pPr marL="0" indent="0">
              <a:buNone/>
            </a:pPr>
            <a:r>
              <a:rPr lang="en-US" sz="1600" dirty="0"/>
              <a:t>else</a:t>
            </a:r>
          </a:p>
          <a:p>
            <a:pPr marL="0" indent="0">
              <a:buNone/>
            </a:pPr>
            <a:r>
              <a:rPr lang="en-US" sz="1600" dirty="0"/>
              <a:t>  alternative-statements;</a:t>
            </a:r>
          </a:p>
          <a:p>
            <a:pPr marL="0" indent="0">
              <a:buNone/>
            </a:pPr>
            <a:r>
              <a:rPr lang="en-US" sz="1600" dirty="0"/>
              <a:t>END if;</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11096385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C743FB-5DB4-4917-ABDA-43C5E881F39F}"/>
              </a:ext>
            </a:extLst>
          </p:cNvPr>
          <p:cNvSpPr>
            <a:spLocks noGrp="1"/>
          </p:cNvSpPr>
          <p:nvPr>
            <p:ph sz="quarter" idx="12"/>
          </p:nvPr>
        </p:nvSpPr>
        <p:spPr>
          <a:xfrm>
            <a:off x="438284" y="1220869"/>
            <a:ext cx="8228012" cy="5811527"/>
          </a:xfrm>
        </p:spPr>
        <p:txBody>
          <a:bodyPr>
            <a:noAutofit/>
          </a:bodyPr>
          <a:lstStyle/>
          <a:p>
            <a:pPr marL="0" indent="0">
              <a:buNone/>
            </a:pPr>
            <a:r>
              <a:rPr lang="en-US" sz="1600" dirty="0"/>
              <a:t>do $$</a:t>
            </a:r>
          </a:p>
          <a:p>
            <a:pPr marL="0" indent="0">
              <a:buNone/>
            </a:pPr>
            <a:r>
              <a:rPr lang="en-US" sz="1600" dirty="0"/>
              <a:t>declare</a:t>
            </a:r>
          </a:p>
          <a:p>
            <a:pPr marL="0" indent="0">
              <a:buNone/>
            </a:pPr>
            <a:r>
              <a:rPr lang="en-US" sz="1600" dirty="0"/>
              <a:t>  </a:t>
            </a:r>
            <a:r>
              <a:rPr lang="en-US" sz="1600" dirty="0" err="1"/>
              <a:t>selected_film</a:t>
            </a:r>
            <a:r>
              <a:rPr lang="en-US" sz="1600" dirty="0"/>
              <a:t> </a:t>
            </a:r>
            <a:r>
              <a:rPr lang="en-US" sz="1600" dirty="0" err="1"/>
              <a:t>films%rowtype</a:t>
            </a:r>
            <a:r>
              <a:rPr lang="en-US" sz="1600" dirty="0"/>
              <a:t>;</a:t>
            </a:r>
          </a:p>
          <a:p>
            <a:pPr marL="0" indent="0">
              <a:buNone/>
            </a:pPr>
            <a:r>
              <a:rPr lang="en-US" sz="1600" dirty="0"/>
              <a:t>  </a:t>
            </a:r>
            <a:r>
              <a:rPr lang="en-US" sz="1600" dirty="0" err="1"/>
              <a:t>input_film_id</a:t>
            </a:r>
            <a:r>
              <a:rPr lang="en-US" sz="1600" dirty="0"/>
              <a:t> </a:t>
            </a:r>
            <a:r>
              <a:rPr lang="en-US" sz="1600" dirty="0" err="1"/>
              <a:t>films.film_id%type</a:t>
            </a:r>
            <a:r>
              <a:rPr lang="en-US" sz="1600" dirty="0"/>
              <a:t> := 100;</a:t>
            </a:r>
          </a:p>
          <a:p>
            <a:pPr marL="0" indent="0">
              <a:buNone/>
            </a:pPr>
            <a:r>
              <a:rPr lang="en-US" sz="1600" dirty="0"/>
              <a:t>begin  </a:t>
            </a:r>
          </a:p>
          <a:p>
            <a:pPr marL="0" indent="0">
              <a:buNone/>
            </a:pPr>
            <a:r>
              <a:rPr lang="en-US" sz="1600" dirty="0"/>
              <a:t>  select * from films</a:t>
            </a:r>
          </a:p>
          <a:p>
            <a:pPr marL="0" indent="0">
              <a:buNone/>
            </a:pPr>
            <a:r>
              <a:rPr lang="en-US" sz="1600" dirty="0"/>
              <a:t>  into </a:t>
            </a:r>
            <a:r>
              <a:rPr lang="en-US" sz="1600" dirty="0" err="1"/>
              <a:t>selected_film</a:t>
            </a:r>
            <a:endParaRPr lang="en-US" sz="1600" dirty="0"/>
          </a:p>
          <a:p>
            <a:pPr marL="0" indent="0">
              <a:buNone/>
            </a:pPr>
            <a:r>
              <a:rPr lang="en-US" sz="1600" dirty="0"/>
              <a:t>  where </a:t>
            </a:r>
            <a:r>
              <a:rPr lang="en-US" sz="1600" dirty="0" err="1"/>
              <a:t>film_id</a:t>
            </a:r>
            <a:r>
              <a:rPr lang="en-US" sz="1600" dirty="0"/>
              <a:t> = </a:t>
            </a:r>
            <a:r>
              <a:rPr lang="en-US" sz="1600" dirty="0" err="1"/>
              <a:t>input_film_id</a:t>
            </a:r>
            <a:r>
              <a:rPr lang="en-US" sz="1600" dirty="0"/>
              <a:t>;</a:t>
            </a:r>
          </a:p>
          <a:p>
            <a:pPr marL="0" indent="0">
              <a:buNone/>
            </a:pPr>
            <a:r>
              <a:rPr lang="en-US" sz="1600" dirty="0"/>
              <a:t>    if not found then</a:t>
            </a:r>
          </a:p>
          <a:p>
            <a:pPr marL="0" indent="0">
              <a:buNone/>
            </a:pPr>
            <a:r>
              <a:rPr lang="en-US" sz="1600" dirty="0"/>
              <a:t>     raise notice 'The film % could not be found', </a:t>
            </a:r>
          </a:p>
          <a:p>
            <a:pPr marL="0" indent="0">
              <a:buNone/>
            </a:pPr>
            <a:r>
              <a:rPr lang="en-US" sz="1600" dirty="0"/>
              <a:t>	    </a:t>
            </a:r>
            <a:r>
              <a:rPr lang="en-US" sz="1600" dirty="0" err="1"/>
              <a:t>input_film_id</a:t>
            </a:r>
            <a:r>
              <a:rPr lang="en-US" sz="1600" dirty="0"/>
              <a:t>;</a:t>
            </a:r>
          </a:p>
          <a:p>
            <a:pPr marL="0" indent="0">
              <a:buNone/>
            </a:pPr>
            <a:r>
              <a:rPr lang="en-US" sz="1600" dirty="0"/>
              <a:t>  else</a:t>
            </a:r>
          </a:p>
          <a:p>
            <a:pPr marL="0" indent="0">
              <a:buNone/>
            </a:pPr>
            <a:r>
              <a:rPr lang="en-US" sz="1600" dirty="0"/>
              <a:t>     raise notice 'The film title is %', </a:t>
            </a:r>
            <a:r>
              <a:rPr lang="en-US" sz="1600" dirty="0" err="1"/>
              <a:t>selected_film.title</a:t>
            </a:r>
            <a:r>
              <a:rPr lang="en-US" sz="1600" dirty="0"/>
              <a:t>;</a:t>
            </a:r>
          </a:p>
          <a:p>
            <a:pPr marL="0" indent="0">
              <a:buNone/>
            </a:pPr>
            <a:r>
              <a:rPr lang="en-US" sz="1600" dirty="0"/>
              <a:t>  end if;</a:t>
            </a:r>
          </a:p>
          <a:p>
            <a:pPr marL="0" indent="0">
              <a:buNone/>
            </a:pPr>
            <a:r>
              <a:rPr lang="en-US" sz="1600" dirty="0"/>
              <a:t>end $$</a:t>
            </a:r>
          </a:p>
        </p:txBody>
      </p:sp>
      <p:sp>
        <p:nvSpPr>
          <p:cNvPr id="3" name="Title 2">
            <a:extLst>
              <a:ext uri="{FF2B5EF4-FFF2-40B4-BE49-F238E27FC236}">
                <a16:creationId xmlns:a16="http://schemas.microsoft.com/office/drawing/2014/main" id="{75DDC988-9877-4939-A36E-0DB16B461D44}"/>
              </a:ext>
            </a:extLst>
          </p:cNvPr>
          <p:cNvSpPr>
            <a:spLocks noGrp="1"/>
          </p:cNvSpPr>
          <p:nvPr>
            <p:ph type="title"/>
          </p:nvPr>
        </p:nvSpPr>
        <p:spPr/>
        <p:txBody>
          <a:bodyPr/>
          <a:lstStyle/>
          <a:p>
            <a:r>
              <a:rPr lang="en-IN" dirty="0"/>
              <a:t>PL/</a:t>
            </a:r>
            <a:r>
              <a:rPr lang="en-IN" dirty="0" err="1"/>
              <a:t>pgSQL</a:t>
            </a:r>
            <a:r>
              <a:rPr lang="en-IN" dirty="0"/>
              <a:t> if-then-else statement</a:t>
            </a:r>
          </a:p>
        </p:txBody>
      </p:sp>
    </p:spTree>
    <p:extLst>
      <p:ext uri="{BB962C8B-B14F-4D97-AF65-F5344CB8AC3E}">
        <p14:creationId xmlns:p14="http://schemas.microsoft.com/office/powerpoint/2010/main" val="67373126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0525-A110-4681-A007-9FD03E6DB5B5}"/>
              </a:ext>
            </a:extLst>
          </p:cNvPr>
          <p:cNvSpPr>
            <a:spLocks noGrp="1"/>
          </p:cNvSpPr>
          <p:nvPr>
            <p:ph sz="quarter" idx="12"/>
          </p:nvPr>
        </p:nvSpPr>
        <p:spPr/>
        <p:txBody>
          <a:bodyPr>
            <a:normAutofit fontScale="92500" lnSpcReduction="10000"/>
          </a:bodyPr>
          <a:lstStyle/>
          <a:p>
            <a:r>
              <a:rPr lang="en-US" dirty="0"/>
              <a:t>if condition_1 then</a:t>
            </a:r>
          </a:p>
          <a:p>
            <a:r>
              <a:rPr lang="en-US" dirty="0"/>
              <a:t>  statement_1;</a:t>
            </a:r>
          </a:p>
          <a:p>
            <a:r>
              <a:rPr lang="en-US" dirty="0" err="1"/>
              <a:t>elsif</a:t>
            </a:r>
            <a:r>
              <a:rPr lang="en-US" dirty="0"/>
              <a:t> condition_2 then</a:t>
            </a:r>
          </a:p>
          <a:p>
            <a:r>
              <a:rPr lang="en-US" dirty="0"/>
              <a:t>  statement_2</a:t>
            </a:r>
          </a:p>
          <a:p>
            <a:r>
              <a:rPr lang="en-US" dirty="0"/>
              <a:t>...</a:t>
            </a:r>
          </a:p>
          <a:p>
            <a:r>
              <a:rPr lang="en-US" dirty="0" err="1"/>
              <a:t>elsif</a:t>
            </a:r>
            <a:r>
              <a:rPr lang="en-US" dirty="0"/>
              <a:t> </a:t>
            </a:r>
            <a:r>
              <a:rPr lang="en-US" dirty="0" err="1"/>
              <a:t>condition_n</a:t>
            </a:r>
            <a:r>
              <a:rPr lang="en-US" dirty="0"/>
              <a:t> then</a:t>
            </a:r>
          </a:p>
          <a:p>
            <a:r>
              <a:rPr lang="en-US" dirty="0"/>
              <a:t>  </a:t>
            </a:r>
            <a:r>
              <a:rPr lang="en-US" dirty="0" err="1"/>
              <a:t>statement_n</a:t>
            </a:r>
            <a:r>
              <a:rPr lang="en-US" dirty="0"/>
              <a:t>;</a:t>
            </a:r>
          </a:p>
          <a:p>
            <a:r>
              <a:rPr lang="en-US" dirty="0"/>
              <a:t>else</a:t>
            </a:r>
          </a:p>
          <a:p>
            <a:r>
              <a:rPr lang="en-US" dirty="0"/>
              <a:t>  else-statement;</a:t>
            </a:r>
          </a:p>
          <a:p>
            <a:r>
              <a:rPr lang="en-US" dirty="0"/>
              <a:t>end if;</a:t>
            </a:r>
            <a:endParaRPr lang="en-IN" dirty="0"/>
          </a:p>
        </p:txBody>
      </p:sp>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Tree>
    <p:extLst>
      <p:ext uri="{BB962C8B-B14F-4D97-AF65-F5344CB8AC3E}">
        <p14:creationId xmlns:p14="http://schemas.microsoft.com/office/powerpoint/2010/main" val="1571454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1266" name="Picture 2">
            <a:extLst>
              <a:ext uri="{FF2B5EF4-FFF2-40B4-BE49-F238E27FC236}">
                <a16:creationId xmlns:a16="http://schemas.microsoft.com/office/drawing/2014/main" id="{E8D4D70A-9383-48A4-BA3A-E875FEDA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687" y="1499500"/>
            <a:ext cx="7217937" cy="494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0811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3970318"/>
          </a:xfrm>
          <a:prstGeom prst="rect">
            <a:avLst/>
          </a:prstGeom>
          <a:noFill/>
        </p:spPr>
        <p:txBody>
          <a:bodyPr wrap="square">
            <a:spAutoFit/>
          </a:bodyPr>
          <a:lstStyle/>
          <a:p>
            <a:r>
              <a:rPr lang="en-IN" dirty="0"/>
              <a:t>do $$</a:t>
            </a:r>
          </a:p>
          <a:p>
            <a:r>
              <a:rPr lang="en-IN" dirty="0"/>
              <a:t>declare</a:t>
            </a:r>
          </a:p>
          <a:p>
            <a:r>
              <a:rPr lang="en-IN" dirty="0"/>
              <a:t>   </a:t>
            </a:r>
            <a:r>
              <a:rPr lang="en-IN" dirty="0" err="1"/>
              <a:t>v_film</a:t>
            </a:r>
            <a:r>
              <a:rPr lang="en-IN" dirty="0"/>
              <a:t> </a:t>
            </a:r>
            <a:r>
              <a:rPr lang="en-IN" dirty="0" err="1"/>
              <a:t>films%rowtype</a:t>
            </a:r>
            <a:r>
              <a:rPr lang="en-IN" dirty="0"/>
              <a:t>;</a:t>
            </a:r>
          </a:p>
          <a:p>
            <a:r>
              <a:rPr lang="en-IN" dirty="0"/>
              <a:t>   </a:t>
            </a:r>
            <a:r>
              <a:rPr lang="en-IN" dirty="0" err="1"/>
              <a:t>len_description</a:t>
            </a:r>
            <a:r>
              <a:rPr lang="en-IN" dirty="0"/>
              <a:t> varchar(100);</a:t>
            </a:r>
          </a:p>
          <a:p>
            <a:r>
              <a:rPr lang="en-IN" dirty="0"/>
              <a:t>begin  </a:t>
            </a:r>
          </a:p>
          <a:p>
            <a:endParaRPr lang="en-IN" dirty="0"/>
          </a:p>
          <a:p>
            <a:r>
              <a:rPr lang="en-IN" dirty="0"/>
              <a:t>  select * from films</a:t>
            </a:r>
          </a:p>
          <a:p>
            <a:r>
              <a:rPr lang="en-IN" dirty="0"/>
              <a:t>  into </a:t>
            </a:r>
            <a:r>
              <a:rPr lang="en-IN" dirty="0" err="1"/>
              <a:t>v_film</a:t>
            </a:r>
            <a:endParaRPr lang="en-IN" dirty="0"/>
          </a:p>
          <a:p>
            <a:r>
              <a:rPr lang="en-IN" dirty="0"/>
              <a:t>  where </a:t>
            </a:r>
            <a:r>
              <a:rPr lang="en-IN" dirty="0" err="1"/>
              <a:t>film_id</a:t>
            </a:r>
            <a:r>
              <a:rPr lang="en-IN" dirty="0"/>
              <a:t> = 100;</a:t>
            </a:r>
          </a:p>
          <a:p>
            <a:r>
              <a:rPr lang="en-IN" dirty="0"/>
              <a:t>  </a:t>
            </a:r>
          </a:p>
          <a:p>
            <a:r>
              <a:rPr lang="en-IN" dirty="0"/>
              <a:t>  if not found then</a:t>
            </a:r>
          </a:p>
          <a:p>
            <a:r>
              <a:rPr lang="en-IN" dirty="0"/>
              <a:t>     raise notice 'Film not found';</a:t>
            </a:r>
          </a:p>
          <a:p>
            <a:r>
              <a:rPr lang="en-IN" dirty="0"/>
              <a:t>  else</a:t>
            </a:r>
          </a:p>
          <a:p>
            <a:endParaRPr lang="en-IN" dirty="0"/>
          </a:p>
        </p:txBody>
      </p:sp>
    </p:spTree>
    <p:extLst>
      <p:ext uri="{BB962C8B-B14F-4D97-AF65-F5344CB8AC3E}">
        <p14:creationId xmlns:p14="http://schemas.microsoft.com/office/powerpoint/2010/main" val="33900251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4C0AA-C043-4A87-AA99-20177B0BF527}"/>
              </a:ext>
            </a:extLst>
          </p:cNvPr>
          <p:cNvSpPr>
            <a:spLocks noGrp="1"/>
          </p:cNvSpPr>
          <p:nvPr>
            <p:ph type="title"/>
          </p:nvPr>
        </p:nvSpPr>
        <p:spPr/>
        <p:txBody>
          <a:bodyPr/>
          <a:lstStyle/>
          <a:p>
            <a:r>
              <a:rPr lang="en-IN" dirty="0"/>
              <a:t>PL/</a:t>
            </a:r>
            <a:r>
              <a:rPr lang="en-IN" dirty="0" err="1"/>
              <a:t>pgSQL</a:t>
            </a:r>
            <a:r>
              <a:rPr lang="en-IN" dirty="0"/>
              <a:t> if-then-</a:t>
            </a:r>
            <a:r>
              <a:rPr lang="en-IN" dirty="0" err="1"/>
              <a:t>elsif</a:t>
            </a:r>
            <a:r>
              <a:rPr lang="en-IN" dirty="0"/>
              <a:t> Statement</a:t>
            </a:r>
          </a:p>
        </p:txBody>
      </p:sp>
      <p:sp>
        <p:nvSpPr>
          <p:cNvPr id="7" name="TextBox 6">
            <a:extLst>
              <a:ext uri="{FF2B5EF4-FFF2-40B4-BE49-F238E27FC236}">
                <a16:creationId xmlns:a16="http://schemas.microsoft.com/office/drawing/2014/main" id="{D2B248FC-5CCD-421C-AA0D-E15D24852100}"/>
              </a:ext>
            </a:extLst>
          </p:cNvPr>
          <p:cNvSpPr txBox="1"/>
          <p:nvPr/>
        </p:nvSpPr>
        <p:spPr>
          <a:xfrm>
            <a:off x="358220" y="1727590"/>
            <a:ext cx="8521830" cy="4247317"/>
          </a:xfrm>
          <a:prstGeom prst="rect">
            <a:avLst/>
          </a:prstGeom>
          <a:noFill/>
        </p:spPr>
        <p:txBody>
          <a:bodyPr wrap="square">
            <a:spAutoFit/>
          </a:bodyPr>
          <a:lstStyle/>
          <a:p>
            <a:r>
              <a:rPr lang="en-IN" dirty="0"/>
              <a:t> if </a:t>
            </a:r>
            <a:r>
              <a:rPr lang="en-IN" dirty="0" err="1"/>
              <a:t>v_film.length</a:t>
            </a:r>
            <a:r>
              <a:rPr lang="en-IN" dirty="0"/>
              <a:t> &gt;0 and </a:t>
            </a:r>
            <a:r>
              <a:rPr lang="en-IN" dirty="0" err="1"/>
              <a:t>v_film.length</a:t>
            </a:r>
            <a:r>
              <a:rPr lang="en-IN" dirty="0"/>
              <a:t> &lt;= 50 then</a:t>
            </a:r>
          </a:p>
          <a:p>
            <a:r>
              <a:rPr lang="en-IN" dirty="0"/>
              <a:t>		 </a:t>
            </a:r>
            <a:r>
              <a:rPr lang="en-IN" dirty="0" err="1"/>
              <a:t>len_description</a:t>
            </a:r>
            <a:r>
              <a:rPr lang="en-IN" dirty="0"/>
              <a:t> := 'Short';</a:t>
            </a:r>
          </a:p>
          <a:p>
            <a:r>
              <a:rPr lang="en-IN" dirty="0"/>
              <a:t>	  </a:t>
            </a:r>
            <a:r>
              <a:rPr lang="en-IN" dirty="0" err="1"/>
              <a:t>elsif</a:t>
            </a:r>
            <a:r>
              <a:rPr lang="en-IN" dirty="0"/>
              <a:t> </a:t>
            </a:r>
            <a:r>
              <a:rPr lang="en-IN" dirty="0" err="1"/>
              <a:t>v_film.length</a:t>
            </a:r>
            <a:r>
              <a:rPr lang="en-IN" dirty="0"/>
              <a:t> &gt; 50 and </a:t>
            </a:r>
            <a:r>
              <a:rPr lang="en-IN" dirty="0" err="1"/>
              <a:t>v_film.length</a:t>
            </a:r>
            <a:r>
              <a:rPr lang="en-IN" dirty="0"/>
              <a:t> &lt; 120 then</a:t>
            </a:r>
          </a:p>
          <a:p>
            <a:r>
              <a:rPr lang="en-IN" dirty="0"/>
              <a:t>		 </a:t>
            </a:r>
            <a:r>
              <a:rPr lang="en-IN" dirty="0" err="1"/>
              <a:t>len_description</a:t>
            </a:r>
            <a:r>
              <a:rPr lang="en-IN" dirty="0"/>
              <a:t> := 'Medium';</a:t>
            </a:r>
          </a:p>
          <a:p>
            <a:r>
              <a:rPr lang="en-IN" dirty="0"/>
              <a:t>	  </a:t>
            </a:r>
            <a:r>
              <a:rPr lang="en-IN" dirty="0" err="1"/>
              <a:t>elsif</a:t>
            </a:r>
            <a:r>
              <a:rPr lang="en-IN" dirty="0"/>
              <a:t> </a:t>
            </a:r>
            <a:r>
              <a:rPr lang="en-IN" dirty="0" err="1"/>
              <a:t>v_film.length</a:t>
            </a:r>
            <a:r>
              <a:rPr lang="en-IN" dirty="0"/>
              <a:t> &gt; 120 then</a:t>
            </a:r>
          </a:p>
          <a:p>
            <a:r>
              <a:rPr lang="en-IN" dirty="0"/>
              <a:t>		 </a:t>
            </a:r>
            <a:r>
              <a:rPr lang="en-IN" dirty="0" err="1"/>
              <a:t>len_description</a:t>
            </a:r>
            <a:r>
              <a:rPr lang="en-IN" dirty="0"/>
              <a:t> := 'Long';</a:t>
            </a:r>
          </a:p>
          <a:p>
            <a:r>
              <a:rPr lang="en-IN" dirty="0"/>
              <a:t>	  else </a:t>
            </a:r>
          </a:p>
          <a:p>
            <a:r>
              <a:rPr lang="en-IN" dirty="0"/>
              <a:t>		 </a:t>
            </a:r>
            <a:r>
              <a:rPr lang="en-IN" dirty="0" err="1"/>
              <a:t>len_description</a:t>
            </a:r>
            <a:r>
              <a:rPr lang="en-IN" dirty="0"/>
              <a:t> := 'N/A';</a:t>
            </a:r>
          </a:p>
          <a:p>
            <a:r>
              <a:rPr lang="en-IN" dirty="0"/>
              <a:t>	  end if;</a:t>
            </a:r>
          </a:p>
          <a:p>
            <a:r>
              <a:rPr lang="en-IN" dirty="0"/>
              <a:t>    </a:t>
            </a:r>
          </a:p>
          <a:p>
            <a:r>
              <a:rPr lang="en-IN" dirty="0"/>
              <a:t>	  raise notice 'The % film is %.',</a:t>
            </a:r>
          </a:p>
          <a:p>
            <a:r>
              <a:rPr lang="en-IN" dirty="0"/>
              <a:t>	     </a:t>
            </a:r>
            <a:r>
              <a:rPr lang="en-IN" dirty="0" err="1"/>
              <a:t>v_film.title</a:t>
            </a:r>
            <a:r>
              <a:rPr lang="en-IN" dirty="0"/>
              <a:t>,  </a:t>
            </a:r>
          </a:p>
          <a:p>
            <a:r>
              <a:rPr lang="en-IN" dirty="0"/>
              <a:t>	     </a:t>
            </a:r>
            <a:r>
              <a:rPr lang="en-IN" dirty="0" err="1"/>
              <a:t>len_description</a:t>
            </a:r>
            <a:r>
              <a:rPr lang="en-IN" dirty="0"/>
              <a:t>;</a:t>
            </a:r>
          </a:p>
          <a:p>
            <a:r>
              <a:rPr lang="en-IN" dirty="0"/>
              <a:t>  end if;</a:t>
            </a:r>
          </a:p>
          <a:p>
            <a:r>
              <a:rPr lang="en-IN" dirty="0"/>
              <a:t>end $$</a:t>
            </a:r>
          </a:p>
        </p:txBody>
      </p:sp>
    </p:spTree>
    <p:extLst>
      <p:ext uri="{BB962C8B-B14F-4D97-AF65-F5344CB8AC3E}">
        <p14:creationId xmlns:p14="http://schemas.microsoft.com/office/powerpoint/2010/main" val="24483682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8F1C8-D0C0-475C-8902-788C4F6C971F}"/>
              </a:ext>
            </a:extLst>
          </p:cNvPr>
          <p:cNvSpPr>
            <a:spLocks noGrp="1"/>
          </p:cNvSpPr>
          <p:nvPr>
            <p:ph sz="quarter" idx="12"/>
          </p:nvPr>
        </p:nvSpPr>
        <p:spPr/>
        <p:txBody>
          <a:bodyPr/>
          <a:lstStyle/>
          <a:p>
            <a:r>
              <a:rPr lang="en-US" dirty="0"/>
              <a:t>The case statement selects a when section to execute from a list of when sections based on a condition.</a:t>
            </a:r>
          </a:p>
          <a:p>
            <a:r>
              <a:rPr lang="en-US" dirty="0"/>
              <a:t>The case statement has two forms:</a:t>
            </a:r>
          </a:p>
          <a:p>
            <a:pPr lvl="1"/>
            <a:r>
              <a:rPr lang="en-US" dirty="0"/>
              <a:t>Simple case statement</a:t>
            </a:r>
          </a:p>
          <a:p>
            <a:pPr lvl="1"/>
            <a:r>
              <a:rPr lang="en-US" dirty="0"/>
              <a:t>Searched case statement</a:t>
            </a:r>
            <a:endParaRPr lang="en-IN" dirty="0"/>
          </a:p>
        </p:txBody>
      </p:sp>
      <p:sp>
        <p:nvSpPr>
          <p:cNvPr id="3" name="Title 2">
            <a:extLst>
              <a:ext uri="{FF2B5EF4-FFF2-40B4-BE49-F238E27FC236}">
                <a16:creationId xmlns:a16="http://schemas.microsoft.com/office/drawing/2014/main" id="{1425EC91-DBA0-4B0C-8111-6B513FA9A4FF}"/>
              </a:ext>
            </a:extLst>
          </p:cNvPr>
          <p:cNvSpPr>
            <a:spLocks noGrp="1"/>
          </p:cNvSpPr>
          <p:nvPr>
            <p:ph type="title"/>
          </p:nvPr>
        </p:nvSpPr>
        <p:spPr/>
        <p:txBody>
          <a:bodyPr/>
          <a:lstStyle/>
          <a:p>
            <a:r>
              <a:rPr lang="en-IN" dirty="0"/>
              <a:t>PL/</a:t>
            </a:r>
            <a:r>
              <a:rPr lang="en-IN" dirty="0" err="1"/>
              <a:t>pgSQL</a:t>
            </a:r>
            <a:r>
              <a:rPr lang="en-IN" dirty="0"/>
              <a:t> CASE Statement</a:t>
            </a:r>
          </a:p>
        </p:txBody>
      </p:sp>
    </p:spTree>
    <p:extLst>
      <p:ext uri="{BB962C8B-B14F-4D97-AF65-F5344CB8AC3E}">
        <p14:creationId xmlns:p14="http://schemas.microsoft.com/office/powerpoint/2010/main" val="42613641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C4DC8-C437-4912-B329-D63E614ECD5A}"/>
              </a:ext>
            </a:extLst>
          </p:cNvPr>
          <p:cNvSpPr>
            <a:spLocks noGrp="1"/>
          </p:cNvSpPr>
          <p:nvPr>
            <p:ph sz="quarter" idx="12"/>
          </p:nvPr>
        </p:nvSpPr>
        <p:spPr/>
        <p:txBody>
          <a:bodyPr/>
          <a:lstStyle/>
          <a:p>
            <a:pPr marL="0" indent="0">
              <a:buNone/>
            </a:pPr>
            <a:r>
              <a:rPr lang="en-US" dirty="0"/>
              <a:t>case search-expression</a:t>
            </a:r>
          </a:p>
          <a:p>
            <a:pPr marL="0" indent="0">
              <a:buNone/>
            </a:pPr>
            <a:r>
              <a:rPr lang="en-US" dirty="0"/>
              <a:t>   when expression_1 [, expression_2, ...] then</a:t>
            </a:r>
          </a:p>
          <a:p>
            <a:pPr marL="0" indent="0">
              <a:buNone/>
            </a:pPr>
            <a:r>
              <a:rPr lang="en-US" dirty="0"/>
              <a:t>      when-statements</a:t>
            </a:r>
          </a:p>
          <a:p>
            <a:pPr marL="0" indent="0">
              <a:buNone/>
            </a:pPr>
            <a:r>
              <a:rPr lang="en-US" dirty="0"/>
              <a:t>  [ ... ]</a:t>
            </a:r>
          </a:p>
          <a:p>
            <a:pPr marL="0" indent="0">
              <a:buNone/>
            </a:pPr>
            <a:r>
              <a:rPr lang="en-US" dirty="0"/>
              <a:t>  [else</a:t>
            </a:r>
          </a:p>
          <a:p>
            <a:pPr marL="0" indent="0">
              <a:buNone/>
            </a:pPr>
            <a:r>
              <a:rPr lang="en-US" dirty="0"/>
              <a:t>      else-statements ]</a:t>
            </a:r>
          </a:p>
          <a:p>
            <a:pPr marL="0" indent="0">
              <a:buNone/>
            </a:pPr>
            <a:r>
              <a:rPr lang="en-US" dirty="0"/>
              <a:t>END case;</a:t>
            </a:r>
            <a:endParaRPr lang="en-IN" dirty="0"/>
          </a:p>
        </p:txBody>
      </p:sp>
      <p:sp>
        <p:nvSpPr>
          <p:cNvPr id="3" name="Title 2">
            <a:extLst>
              <a:ext uri="{FF2B5EF4-FFF2-40B4-BE49-F238E27FC236}">
                <a16:creationId xmlns:a16="http://schemas.microsoft.com/office/drawing/2014/main" id="{E0FF9D90-731B-4A0D-BEA1-FE7011A48C26}"/>
              </a:ext>
            </a:extLst>
          </p:cNvPr>
          <p:cNvSpPr>
            <a:spLocks noGrp="1"/>
          </p:cNvSpPr>
          <p:nvPr>
            <p:ph type="title"/>
          </p:nvPr>
        </p:nvSpPr>
        <p:spPr/>
        <p:txBody>
          <a:bodyPr/>
          <a:lstStyle/>
          <a:p>
            <a:r>
              <a:rPr lang="en-IN" dirty="0"/>
              <a:t> Simple case statement</a:t>
            </a:r>
          </a:p>
        </p:txBody>
      </p:sp>
    </p:spTree>
    <p:extLst>
      <p:ext uri="{BB962C8B-B14F-4D97-AF65-F5344CB8AC3E}">
        <p14:creationId xmlns:p14="http://schemas.microsoft.com/office/powerpoint/2010/main" val="31346355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9460FF-A870-4C34-A23D-C2E163A001D8}"/>
              </a:ext>
            </a:extLst>
          </p:cNvPr>
          <p:cNvSpPr>
            <a:spLocks noGrp="1"/>
          </p:cNvSpPr>
          <p:nvPr>
            <p:ph sz="quarter" idx="12"/>
          </p:nvPr>
        </p:nvSpPr>
        <p:spPr/>
        <p:txBody>
          <a:bodyPr/>
          <a:lstStyle/>
          <a:p>
            <a:r>
              <a:rPr lang="en-US" dirty="0"/>
              <a:t>case</a:t>
            </a:r>
          </a:p>
          <a:p>
            <a:r>
              <a:rPr lang="en-US" dirty="0"/>
              <a:t>    when boolean-expression-1 then</a:t>
            </a:r>
          </a:p>
          <a:p>
            <a:r>
              <a:rPr lang="en-US" dirty="0"/>
              <a:t>      statements</a:t>
            </a:r>
          </a:p>
          <a:p>
            <a:r>
              <a:rPr lang="en-US" dirty="0"/>
              <a:t>  [ when boolean-expression-2 then</a:t>
            </a:r>
          </a:p>
          <a:p>
            <a:r>
              <a:rPr lang="en-US" dirty="0"/>
              <a:t>      statements</a:t>
            </a:r>
          </a:p>
          <a:p>
            <a:r>
              <a:rPr lang="en-US" dirty="0"/>
              <a:t>    ... ]</a:t>
            </a:r>
          </a:p>
          <a:p>
            <a:r>
              <a:rPr lang="en-US" dirty="0"/>
              <a:t>  [ else</a:t>
            </a:r>
          </a:p>
          <a:p>
            <a:r>
              <a:rPr lang="en-US" dirty="0"/>
              <a:t>      statements ]</a:t>
            </a:r>
          </a:p>
          <a:p>
            <a:r>
              <a:rPr lang="en-US" dirty="0"/>
              <a:t>end case;</a:t>
            </a:r>
            <a:endParaRPr lang="en-IN" dirty="0"/>
          </a:p>
        </p:txBody>
      </p:sp>
      <p:sp>
        <p:nvSpPr>
          <p:cNvPr id="3" name="Title 2">
            <a:extLst>
              <a:ext uri="{FF2B5EF4-FFF2-40B4-BE49-F238E27FC236}">
                <a16:creationId xmlns:a16="http://schemas.microsoft.com/office/drawing/2014/main" id="{6A839E8D-F5CA-49F1-924C-F83971AF293C}"/>
              </a:ext>
            </a:extLst>
          </p:cNvPr>
          <p:cNvSpPr>
            <a:spLocks noGrp="1"/>
          </p:cNvSpPr>
          <p:nvPr>
            <p:ph type="title"/>
          </p:nvPr>
        </p:nvSpPr>
        <p:spPr/>
        <p:txBody>
          <a:bodyPr/>
          <a:lstStyle/>
          <a:p>
            <a:r>
              <a:rPr lang="en-IN" dirty="0"/>
              <a:t>Searched case statement</a:t>
            </a:r>
          </a:p>
        </p:txBody>
      </p:sp>
    </p:spTree>
    <p:extLst>
      <p:ext uri="{BB962C8B-B14F-4D97-AF65-F5344CB8AC3E}">
        <p14:creationId xmlns:p14="http://schemas.microsoft.com/office/powerpoint/2010/main" val="16201474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ED57B-17D9-4E2F-9B1F-04C7481B678E}"/>
              </a:ext>
            </a:extLst>
          </p:cNvPr>
          <p:cNvSpPr>
            <a:spLocks noGrp="1"/>
          </p:cNvSpPr>
          <p:nvPr>
            <p:ph sz="quarter" idx="12"/>
          </p:nvPr>
        </p:nvSpPr>
        <p:spPr/>
        <p:txBody>
          <a:bodyPr/>
          <a:lstStyle/>
          <a:p>
            <a:r>
              <a:rPr lang="en-US" dirty="0"/>
              <a:t>do $$</a:t>
            </a:r>
          </a:p>
          <a:p>
            <a:r>
              <a:rPr lang="en-US" dirty="0"/>
              <a:t>declare </a:t>
            </a:r>
          </a:p>
          <a:p>
            <a:r>
              <a:rPr lang="en-US" dirty="0"/>
              <a:t>   counter integer := 0;</a:t>
            </a:r>
          </a:p>
          <a:p>
            <a:r>
              <a:rPr lang="en-US" dirty="0"/>
              <a:t>begin</a:t>
            </a:r>
          </a:p>
          <a:p>
            <a:r>
              <a:rPr lang="en-US" dirty="0"/>
              <a:t>   while counter &lt; 5 loop</a:t>
            </a:r>
          </a:p>
          <a:p>
            <a:r>
              <a:rPr lang="en-US" dirty="0"/>
              <a:t>      raise notice 'Counter %', counter;</a:t>
            </a:r>
          </a:p>
          <a:p>
            <a:r>
              <a:rPr lang="en-US" dirty="0"/>
              <a:t>	  counter := counter + 1;</a:t>
            </a:r>
          </a:p>
          <a:p>
            <a:r>
              <a:rPr lang="en-US" dirty="0"/>
              <a:t>   end loop;</a:t>
            </a:r>
          </a:p>
          <a:p>
            <a:r>
              <a:rPr lang="en-US" dirty="0"/>
              <a:t>end$$;</a:t>
            </a:r>
            <a:endParaRPr lang="en-IN" dirty="0"/>
          </a:p>
        </p:txBody>
      </p:sp>
      <p:sp>
        <p:nvSpPr>
          <p:cNvPr id="3" name="Title 2">
            <a:extLst>
              <a:ext uri="{FF2B5EF4-FFF2-40B4-BE49-F238E27FC236}">
                <a16:creationId xmlns:a16="http://schemas.microsoft.com/office/drawing/2014/main" id="{51EF7626-0078-428D-B9D8-A5CF52A73AA8}"/>
              </a:ext>
            </a:extLst>
          </p:cNvPr>
          <p:cNvSpPr>
            <a:spLocks noGrp="1"/>
          </p:cNvSpPr>
          <p:nvPr>
            <p:ph type="title"/>
          </p:nvPr>
        </p:nvSpPr>
        <p:spPr/>
        <p:txBody>
          <a:bodyPr/>
          <a:lstStyle/>
          <a:p>
            <a:r>
              <a:rPr lang="en-IN" dirty="0"/>
              <a:t>While Loop</a:t>
            </a:r>
          </a:p>
        </p:txBody>
      </p:sp>
    </p:spTree>
    <p:extLst>
      <p:ext uri="{BB962C8B-B14F-4D97-AF65-F5344CB8AC3E}">
        <p14:creationId xmlns:p14="http://schemas.microsoft.com/office/powerpoint/2010/main" val="1489387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46146A-94EC-463A-80DF-D6F96028D31A}"/>
              </a:ext>
            </a:extLst>
          </p:cNvPr>
          <p:cNvSpPr>
            <a:spLocks noGrp="1"/>
          </p:cNvSpPr>
          <p:nvPr>
            <p:ph sz="quarter" idx="12"/>
          </p:nvPr>
        </p:nvSpPr>
        <p:spPr/>
        <p:txBody>
          <a:bodyPr/>
          <a:lstStyle/>
          <a:p>
            <a:r>
              <a:rPr lang="en-US" dirty="0"/>
              <a:t>[ &lt;&lt;label&gt;&gt; ]</a:t>
            </a:r>
          </a:p>
          <a:p>
            <a:r>
              <a:rPr lang="en-US" dirty="0"/>
              <a:t>for </a:t>
            </a:r>
            <a:r>
              <a:rPr lang="en-US" dirty="0" err="1"/>
              <a:t>loop_counter</a:t>
            </a:r>
            <a:r>
              <a:rPr lang="en-US" dirty="0"/>
              <a:t> in [ reverse ] from.. to [ by step ] loop</a:t>
            </a:r>
          </a:p>
          <a:p>
            <a:r>
              <a:rPr lang="en-US" dirty="0"/>
              <a:t>    statements</a:t>
            </a:r>
          </a:p>
          <a:p>
            <a:r>
              <a:rPr lang="en-US" dirty="0"/>
              <a:t>end loop [ label ];</a:t>
            </a:r>
            <a:endParaRPr lang="en-IN" dirty="0"/>
          </a:p>
        </p:txBody>
      </p:sp>
      <p:sp>
        <p:nvSpPr>
          <p:cNvPr id="3" name="Title 2">
            <a:extLst>
              <a:ext uri="{FF2B5EF4-FFF2-40B4-BE49-F238E27FC236}">
                <a16:creationId xmlns:a16="http://schemas.microsoft.com/office/drawing/2014/main" id="{991C7864-5DE4-49F4-93C4-FEC871764F33}"/>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62152139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DA75DD-B9C8-42DF-B0B3-D7E122878F8D}"/>
              </a:ext>
            </a:extLst>
          </p:cNvPr>
          <p:cNvSpPr>
            <a:spLocks noGrp="1"/>
          </p:cNvSpPr>
          <p:nvPr>
            <p:ph sz="quarter" idx="12"/>
          </p:nvPr>
        </p:nvSpPr>
        <p:spPr>
          <a:xfrm>
            <a:off x="457201" y="1381124"/>
            <a:ext cx="8228012" cy="5189357"/>
          </a:xfrm>
        </p:spPr>
        <p:txBody>
          <a:bodyPr>
            <a:normAutofit fontScale="70000" lnSpcReduction="20000"/>
          </a:bodyPr>
          <a:lstStyle/>
          <a:p>
            <a:r>
              <a:rPr lang="en-US" dirty="0"/>
              <a:t>do</a:t>
            </a:r>
          </a:p>
          <a:p>
            <a:r>
              <a:rPr lang="en-US" dirty="0"/>
              <a:t>$$</a:t>
            </a:r>
          </a:p>
          <a:p>
            <a:r>
              <a:rPr lang="en-US" dirty="0"/>
              <a:t>declare</a:t>
            </a:r>
          </a:p>
          <a:p>
            <a:r>
              <a:rPr lang="en-US" dirty="0"/>
              <a:t>    f record;</a:t>
            </a:r>
          </a:p>
          <a:p>
            <a:r>
              <a:rPr lang="en-US" dirty="0"/>
              <a:t>begin</a:t>
            </a:r>
          </a:p>
          <a:p>
            <a:r>
              <a:rPr lang="en-US" dirty="0"/>
              <a:t>    for f in select title</a:t>
            </a:r>
          </a:p>
          <a:p>
            <a:r>
              <a:rPr lang="en-US" dirty="0"/>
              <a:t>	       from films </a:t>
            </a:r>
          </a:p>
          <a:p>
            <a:r>
              <a:rPr lang="en-US" dirty="0"/>
              <a:t>	       order by title</a:t>
            </a:r>
          </a:p>
          <a:p>
            <a:r>
              <a:rPr lang="en-US" dirty="0"/>
              <a:t>	       limit 10 </a:t>
            </a:r>
          </a:p>
          <a:p>
            <a:r>
              <a:rPr lang="en-US" dirty="0"/>
              <a:t>    loop </a:t>
            </a:r>
          </a:p>
          <a:p>
            <a:r>
              <a:rPr lang="en-US" dirty="0"/>
              <a:t>	raise notice ‘%', </a:t>
            </a:r>
            <a:r>
              <a:rPr lang="en-US" dirty="0" err="1"/>
              <a:t>f.title</a:t>
            </a:r>
            <a:r>
              <a:rPr lang="en-US" dirty="0"/>
              <a:t>;</a:t>
            </a:r>
          </a:p>
          <a:p>
            <a:r>
              <a:rPr lang="en-US" dirty="0"/>
              <a:t>    end loop;</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7A69B42B-1BF3-48DC-A9BA-ACF12A71683D}"/>
              </a:ext>
            </a:extLst>
          </p:cNvPr>
          <p:cNvSpPr>
            <a:spLocks noGrp="1"/>
          </p:cNvSpPr>
          <p:nvPr>
            <p:ph type="title"/>
          </p:nvPr>
        </p:nvSpPr>
        <p:spPr/>
        <p:txBody>
          <a:bodyPr/>
          <a:lstStyle/>
          <a:p>
            <a:r>
              <a:rPr lang="en-IN" dirty="0"/>
              <a:t>For Loop</a:t>
            </a:r>
          </a:p>
        </p:txBody>
      </p:sp>
    </p:spTree>
    <p:extLst>
      <p:ext uri="{BB962C8B-B14F-4D97-AF65-F5344CB8AC3E}">
        <p14:creationId xmlns:p14="http://schemas.microsoft.com/office/powerpoint/2010/main" val="12249325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create [or replace] procedure </a:t>
            </a:r>
            <a:r>
              <a:rPr lang="en-US" dirty="0" err="1"/>
              <a:t>procedure_name</a:t>
            </a:r>
            <a:r>
              <a:rPr lang="en-US" dirty="0"/>
              <a:t>(</a:t>
            </a:r>
            <a:r>
              <a:rPr lang="en-US" dirty="0" err="1"/>
              <a:t>parameter_list</a:t>
            </a:r>
            <a:r>
              <a:rPr lang="en-US" dirty="0"/>
              <a:t>)</a:t>
            </a:r>
          </a:p>
          <a:p>
            <a:r>
              <a:rPr lang="en-US" dirty="0"/>
              <a:t>language </a:t>
            </a:r>
            <a:r>
              <a:rPr lang="en-US" dirty="0" err="1"/>
              <a:t>plpgsql</a:t>
            </a:r>
            <a:endParaRPr lang="en-US" dirty="0"/>
          </a:p>
          <a:p>
            <a:r>
              <a:rPr lang="en-US" dirty="0"/>
              <a:t>as $$</a:t>
            </a:r>
          </a:p>
          <a:p>
            <a:r>
              <a:rPr lang="en-US" dirty="0"/>
              <a:t>declare</a:t>
            </a:r>
          </a:p>
          <a:p>
            <a:r>
              <a:rPr lang="en-US" dirty="0"/>
              <a:t>-- variable declaration</a:t>
            </a:r>
          </a:p>
          <a:p>
            <a:r>
              <a:rPr lang="en-US" dirty="0"/>
              <a:t>begin</a:t>
            </a:r>
          </a:p>
          <a:p>
            <a:r>
              <a:rPr lang="en-US" dirty="0"/>
              <a:t>-- stored procedure body</a:t>
            </a:r>
          </a:p>
          <a:p>
            <a:r>
              <a:rPr lang="en-US" dirty="0"/>
              <a:t>end; $$</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6275661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BDC03-C716-405E-A8FA-5B851818A6CD}"/>
              </a:ext>
            </a:extLst>
          </p:cNvPr>
          <p:cNvSpPr>
            <a:spLocks noGrp="1"/>
          </p:cNvSpPr>
          <p:nvPr>
            <p:ph sz="quarter" idx="12"/>
          </p:nvPr>
        </p:nvSpPr>
        <p:spPr/>
        <p:txBody>
          <a:bodyPr/>
          <a:lstStyle/>
          <a:p>
            <a:r>
              <a:rPr lang="en-US" dirty="0"/>
              <a:t>First, specify the name of the stored procedure after the create procedure keywords.</a:t>
            </a:r>
          </a:p>
          <a:p>
            <a:r>
              <a:rPr lang="en-US" dirty="0"/>
              <a:t>Second, define parameters for the stored procedure. A stored procedure can accept zero or more parameters.</a:t>
            </a:r>
          </a:p>
          <a:p>
            <a:r>
              <a:rPr lang="en-US" dirty="0"/>
              <a:t>Third, specify </a:t>
            </a:r>
            <a:r>
              <a:rPr lang="en-US" dirty="0" err="1"/>
              <a:t>plpgsql</a:t>
            </a:r>
            <a:r>
              <a:rPr lang="en-US" dirty="0"/>
              <a:t> as the procedural language for the stored procedure. Note that you can use other procedural languages for the stored procedure such as SQL, C, etc.</a:t>
            </a:r>
          </a:p>
          <a:p>
            <a:r>
              <a:rPr lang="en-US" dirty="0"/>
              <a:t>Finally, use the dollar-quoted string constant syntax to define the body of the stored procedure.</a:t>
            </a:r>
            <a:endParaRPr lang="en-IN" dirty="0"/>
          </a:p>
        </p:txBody>
      </p:sp>
      <p:sp>
        <p:nvSpPr>
          <p:cNvPr id="3" name="Title 2">
            <a:extLst>
              <a:ext uri="{FF2B5EF4-FFF2-40B4-BE49-F238E27FC236}">
                <a16:creationId xmlns:a16="http://schemas.microsoft.com/office/drawing/2014/main" id="{8189BF75-7387-46FA-AF61-308ED32AEE15}"/>
              </a:ext>
            </a:extLst>
          </p:cNvPr>
          <p:cNvSpPr>
            <a:spLocks noGrp="1"/>
          </p:cNvSpPr>
          <p:nvPr>
            <p:ph type="title"/>
          </p:nvPr>
        </p:nvSpPr>
        <p:spPr/>
        <p:txBody>
          <a:bodyPr/>
          <a:lstStyle/>
          <a:p>
            <a:r>
              <a:rPr lang="en-US" dirty="0"/>
              <a:t>Introduction to PostgreSQL CREATE PROCEDURE statement</a:t>
            </a:r>
            <a:endParaRPr lang="en-IN" dirty="0"/>
          </a:p>
        </p:txBody>
      </p:sp>
    </p:spTree>
    <p:extLst>
      <p:ext uri="{BB962C8B-B14F-4D97-AF65-F5344CB8AC3E}">
        <p14:creationId xmlns:p14="http://schemas.microsoft.com/office/powerpoint/2010/main" val="181731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2290" name="Picture 2">
            <a:extLst>
              <a:ext uri="{FF2B5EF4-FFF2-40B4-BE49-F238E27FC236}">
                <a16:creationId xmlns:a16="http://schemas.microsoft.com/office/drawing/2014/main" id="{329EDB58-6D34-4B2B-AFE8-BAF2AAEF7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91" y="1518354"/>
            <a:ext cx="7246218" cy="496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683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82C506-DBBB-4EF8-94CD-2DB3BBBADEFB}"/>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a:t>
            </a:r>
            <a:r>
              <a:rPr lang="en-US" dirty="0" err="1"/>
              <a:t>param_list</a:t>
            </a:r>
            <a:r>
              <a:rPr lang="en-US" dirty="0"/>
              <a:t>)</a:t>
            </a:r>
          </a:p>
          <a:p>
            <a:r>
              <a:rPr lang="en-US" dirty="0"/>
              <a:t>   returns </a:t>
            </a:r>
            <a:r>
              <a:rPr lang="en-US" dirty="0" err="1"/>
              <a:t>return_type</a:t>
            </a:r>
            <a:r>
              <a:rPr lang="en-US" dirty="0"/>
              <a:t> </a:t>
            </a:r>
          </a:p>
          <a:p>
            <a:r>
              <a:rPr lang="en-US" dirty="0"/>
              <a:t>   language </a:t>
            </a:r>
            <a:r>
              <a:rPr lang="en-US" dirty="0" err="1"/>
              <a:t>plpgsql</a:t>
            </a:r>
            <a:endParaRPr lang="en-US" dirty="0"/>
          </a:p>
          <a:p>
            <a:r>
              <a:rPr lang="en-US" dirty="0"/>
              <a:t>  as</a:t>
            </a:r>
          </a:p>
          <a:p>
            <a:r>
              <a:rPr lang="en-US" dirty="0"/>
              <a:t>$$</a:t>
            </a:r>
          </a:p>
          <a:p>
            <a:r>
              <a:rPr lang="en-US" dirty="0"/>
              <a:t>declare </a:t>
            </a:r>
          </a:p>
          <a:p>
            <a:r>
              <a:rPr lang="en-US" dirty="0"/>
              <a:t>-- variable declaration</a:t>
            </a:r>
          </a:p>
          <a:p>
            <a:r>
              <a:rPr lang="en-US" dirty="0"/>
              <a:t>begin</a:t>
            </a:r>
          </a:p>
          <a:p>
            <a:r>
              <a:rPr lang="en-US" dirty="0"/>
              <a:t> -- logic</a:t>
            </a:r>
          </a:p>
          <a:p>
            <a:r>
              <a:rPr lang="en-US" dirty="0"/>
              <a:t>end;</a:t>
            </a:r>
          </a:p>
          <a:p>
            <a:r>
              <a:rPr lang="en-US" dirty="0"/>
              <a:t>$$</a:t>
            </a:r>
            <a:endParaRPr lang="en-IN" dirty="0"/>
          </a:p>
        </p:txBody>
      </p:sp>
      <p:sp>
        <p:nvSpPr>
          <p:cNvPr id="3" name="Title 2">
            <a:extLst>
              <a:ext uri="{FF2B5EF4-FFF2-40B4-BE49-F238E27FC236}">
                <a16:creationId xmlns:a16="http://schemas.microsoft.com/office/drawing/2014/main" id="{58CF24B9-E637-4D60-8BB3-5EE8FF559BAD}"/>
              </a:ext>
            </a:extLst>
          </p:cNvPr>
          <p:cNvSpPr>
            <a:spLocks noGrp="1"/>
          </p:cNvSpPr>
          <p:nvPr>
            <p:ph type="title"/>
          </p:nvPr>
        </p:nvSpPr>
        <p:spPr/>
        <p:txBody>
          <a:bodyPr/>
          <a:lstStyle/>
          <a:p>
            <a:r>
              <a:rPr lang="en-IN" dirty="0"/>
              <a:t>Create Function</a:t>
            </a:r>
          </a:p>
        </p:txBody>
      </p:sp>
    </p:spTree>
    <p:extLst>
      <p:ext uri="{BB962C8B-B14F-4D97-AF65-F5344CB8AC3E}">
        <p14:creationId xmlns:p14="http://schemas.microsoft.com/office/powerpoint/2010/main" val="376318157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2B66F-EAF2-4474-960C-07BDC923A016}"/>
              </a:ext>
            </a:extLst>
          </p:cNvPr>
          <p:cNvSpPr>
            <a:spLocks noGrp="1"/>
          </p:cNvSpPr>
          <p:nvPr>
            <p:ph type="title"/>
          </p:nvPr>
        </p:nvSpPr>
        <p:spPr/>
        <p:txBody>
          <a:bodyPr/>
          <a:lstStyle/>
          <a:p>
            <a:r>
              <a:rPr lang="en-US" dirty="0"/>
              <a:t>PL/</a:t>
            </a:r>
            <a:r>
              <a:rPr lang="en-US" dirty="0" err="1"/>
              <a:t>pgSQL</a:t>
            </a:r>
            <a:r>
              <a:rPr lang="en-US" dirty="0"/>
              <a:t> Function Parameter Modes: IN, OUT, INOUT</a:t>
            </a:r>
            <a:endParaRPr lang="en-IN" dirty="0"/>
          </a:p>
        </p:txBody>
      </p:sp>
      <p:graphicFrame>
        <p:nvGraphicFramePr>
          <p:cNvPr id="4" name="Table 3">
            <a:extLst>
              <a:ext uri="{FF2B5EF4-FFF2-40B4-BE49-F238E27FC236}">
                <a16:creationId xmlns:a16="http://schemas.microsoft.com/office/drawing/2014/main" id="{9CEEEA0D-7A18-403D-9648-78E2F18094FF}"/>
              </a:ext>
            </a:extLst>
          </p:cNvPr>
          <p:cNvGraphicFramePr>
            <a:graphicFrameLocks noGrp="1"/>
          </p:cNvGraphicFramePr>
          <p:nvPr>
            <p:extLst>
              <p:ext uri="{D42A27DB-BD31-4B8C-83A1-F6EECF244321}">
                <p14:modId xmlns:p14="http://schemas.microsoft.com/office/powerpoint/2010/main" val="3075763615"/>
              </p:ext>
            </p:extLst>
          </p:nvPr>
        </p:nvGraphicFramePr>
        <p:xfrm>
          <a:off x="527901" y="1644491"/>
          <a:ext cx="8205261" cy="4746881"/>
        </p:xfrm>
        <a:graphic>
          <a:graphicData uri="http://schemas.openxmlformats.org/drawingml/2006/table">
            <a:tbl>
              <a:tblPr/>
              <a:tblGrid>
                <a:gridCol w="2735087">
                  <a:extLst>
                    <a:ext uri="{9D8B030D-6E8A-4147-A177-3AD203B41FA5}">
                      <a16:colId xmlns:a16="http://schemas.microsoft.com/office/drawing/2014/main" val="1880518248"/>
                    </a:ext>
                  </a:extLst>
                </a:gridCol>
                <a:gridCol w="2735087">
                  <a:extLst>
                    <a:ext uri="{9D8B030D-6E8A-4147-A177-3AD203B41FA5}">
                      <a16:colId xmlns:a16="http://schemas.microsoft.com/office/drawing/2014/main" val="2372132798"/>
                    </a:ext>
                  </a:extLst>
                </a:gridCol>
                <a:gridCol w="2735087">
                  <a:extLst>
                    <a:ext uri="{9D8B030D-6E8A-4147-A177-3AD203B41FA5}">
                      <a16:colId xmlns:a16="http://schemas.microsoft.com/office/drawing/2014/main" val="273117847"/>
                    </a:ext>
                  </a:extLst>
                </a:gridCol>
              </a:tblGrid>
              <a:tr h="593360">
                <a:tc>
                  <a:txBody>
                    <a:bodyPr/>
                    <a:lstStyle/>
                    <a:p>
                      <a:pPr algn="l" fontAlgn="t"/>
                      <a:r>
                        <a:rPr lang="en-IN" b="1">
                          <a:solidFill>
                            <a:srgbClr val="333333"/>
                          </a:solidFill>
                          <a:effectLst/>
                        </a:rPr>
                        <a:t>IN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b="1">
                          <a:solidFill>
                            <a:srgbClr val="333333"/>
                          </a:solidFill>
                          <a:effectLst/>
                        </a:rPr>
                        <a:t>INOUT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44147452"/>
                  </a:ext>
                </a:extLst>
              </a:tr>
              <a:tr h="593360">
                <a:tc>
                  <a:txBody>
                    <a:bodyPr/>
                    <a:lstStyle/>
                    <a:p>
                      <a:pPr algn="l" fontAlgn="t"/>
                      <a:r>
                        <a:rPr lang="en-IN">
                          <a:effectLst/>
                        </a:rPr>
                        <a:t>The default</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Explicitly specified</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929284858"/>
                  </a:ext>
                </a:extLst>
              </a:tr>
              <a:tr h="1483401">
                <a:tc>
                  <a:txBody>
                    <a:bodyPr/>
                    <a:lstStyle/>
                    <a:p>
                      <a:pPr algn="l" fontAlgn="t"/>
                      <a:r>
                        <a:rPr lang="en-US">
                          <a:effectLst/>
                        </a:rPr>
                        <a:t>Pass a value to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Return a value from a function</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Pass a value to a function and return an updated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21451592"/>
                  </a:ext>
                </a:extLst>
              </a:tr>
              <a:tr h="1038380">
                <a:tc>
                  <a:txBody>
                    <a:bodyPr/>
                    <a:lstStyle/>
                    <a:p>
                      <a:pPr algn="l" fontAlgn="t"/>
                      <a:r>
                        <a:rPr lang="en-US">
                          <a:effectLst/>
                        </a:rPr>
                        <a:t>in parameters act like constants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out parameters act like uninitialized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a:effectLst/>
                        </a:rPr>
                        <a:t>inout parameters act like an initialized variables</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049812630"/>
                  </a:ext>
                </a:extLst>
              </a:tr>
              <a:tr h="1038380">
                <a:tc>
                  <a:txBody>
                    <a:bodyPr/>
                    <a:lstStyle/>
                    <a:p>
                      <a:pPr algn="l" fontAlgn="t"/>
                      <a:r>
                        <a:rPr lang="en-US">
                          <a:effectLst/>
                        </a:rPr>
                        <a:t>Cannot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IN">
                          <a:effectLst/>
                        </a:rPr>
                        <a:t>Must assign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fontAlgn="t"/>
                      <a:r>
                        <a:rPr lang="en-US" dirty="0">
                          <a:effectLst/>
                        </a:rPr>
                        <a:t>Should be assigned a value</a:t>
                      </a:r>
                    </a:p>
                  </a:txBody>
                  <a:tcP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73871101"/>
                  </a:ext>
                </a:extLst>
              </a:tr>
            </a:tbl>
          </a:graphicData>
        </a:graphic>
      </p:graphicFrame>
    </p:spTree>
    <p:extLst>
      <p:ext uri="{BB962C8B-B14F-4D97-AF65-F5344CB8AC3E}">
        <p14:creationId xmlns:p14="http://schemas.microsoft.com/office/powerpoint/2010/main" val="79616596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6791BA-A3C2-417E-89AE-88668000A0A7}"/>
              </a:ext>
            </a:extLst>
          </p:cNvPr>
          <p:cNvSpPr>
            <a:spLocks noGrp="1"/>
          </p:cNvSpPr>
          <p:nvPr>
            <p:ph sz="quarter" idx="12"/>
          </p:nvPr>
        </p:nvSpPr>
        <p:spPr/>
        <p:txBody>
          <a:bodyPr/>
          <a:lstStyle/>
          <a:p>
            <a:r>
              <a:rPr lang="en-US" dirty="0"/>
              <a:t>PostgreSQL allows multiple functions to share the same name as long as they have different arguments.</a:t>
            </a:r>
          </a:p>
          <a:p>
            <a:r>
              <a:rPr lang="en-US" dirty="0"/>
              <a:t>If two or more functions share the same name, the function names are overloaded.</a:t>
            </a:r>
          </a:p>
          <a:p>
            <a:r>
              <a:rPr lang="en-US" dirty="0"/>
              <a:t>When you can call an overloading function, PostgreSQL select the best candidate function to execute based on the </a:t>
            </a:r>
            <a:r>
              <a:rPr lang="en-US" dirty="0" err="1"/>
              <a:t>the</a:t>
            </a:r>
            <a:r>
              <a:rPr lang="en-US" dirty="0"/>
              <a:t> function argument list.</a:t>
            </a:r>
            <a:endParaRPr lang="en-IN" dirty="0"/>
          </a:p>
        </p:txBody>
      </p:sp>
      <p:sp>
        <p:nvSpPr>
          <p:cNvPr id="3" name="Title 2">
            <a:extLst>
              <a:ext uri="{FF2B5EF4-FFF2-40B4-BE49-F238E27FC236}">
                <a16:creationId xmlns:a16="http://schemas.microsoft.com/office/drawing/2014/main" id="{A23F1B16-B451-4EDC-BDFC-16AEFD4EDA3F}"/>
              </a:ext>
            </a:extLst>
          </p:cNvPr>
          <p:cNvSpPr>
            <a:spLocks noGrp="1"/>
          </p:cNvSpPr>
          <p:nvPr>
            <p:ph type="title"/>
          </p:nvPr>
        </p:nvSpPr>
        <p:spPr/>
        <p:txBody>
          <a:bodyPr/>
          <a:lstStyle/>
          <a:p>
            <a:r>
              <a:rPr lang="en-US" dirty="0"/>
              <a:t>Introduction to PL/</a:t>
            </a:r>
            <a:r>
              <a:rPr lang="en-US" dirty="0" err="1"/>
              <a:t>pgSQL</a:t>
            </a:r>
            <a:r>
              <a:rPr lang="en-US" dirty="0"/>
              <a:t> Function Overloading</a:t>
            </a:r>
            <a:endParaRPr lang="en-IN" dirty="0"/>
          </a:p>
        </p:txBody>
      </p:sp>
    </p:spTree>
    <p:extLst>
      <p:ext uri="{BB962C8B-B14F-4D97-AF65-F5344CB8AC3E}">
        <p14:creationId xmlns:p14="http://schemas.microsoft.com/office/powerpoint/2010/main" val="2794498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3D03-DF85-4EAD-B5B9-41E03F6097EA}"/>
              </a:ext>
            </a:extLst>
          </p:cNvPr>
          <p:cNvSpPr>
            <a:spLocks noGrp="1"/>
          </p:cNvSpPr>
          <p:nvPr>
            <p:ph sz="quarter" idx="12"/>
          </p:nvPr>
        </p:nvSpPr>
        <p:spPr/>
        <p:txBody>
          <a:bodyPr>
            <a:normAutofit fontScale="92500" lnSpcReduction="20000"/>
          </a:bodyPr>
          <a:lstStyle/>
          <a:p>
            <a:r>
              <a:rPr lang="en-US" dirty="0"/>
              <a:t>create or replace function </a:t>
            </a:r>
            <a:r>
              <a:rPr lang="en-US" dirty="0" err="1"/>
              <a:t>function_name</a:t>
            </a:r>
            <a:r>
              <a:rPr lang="en-US" dirty="0"/>
              <a:t> (</a:t>
            </a:r>
          </a:p>
          <a:p>
            <a:r>
              <a:rPr lang="en-US" dirty="0"/>
              <a:t>   </a:t>
            </a:r>
            <a:r>
              <a:rPr lang="en-US" dirty="0" err="1"/>
              <a:t>parameter_list</a:t>
            </a:r>
            <a:endParaRPr lang="en-US" dirty="0"/>
          </a:p>
          <a:p>
            <a:r>
              <a:rPr lang="en-US" dirty="0"/>
              <a:t>) </a:t>
            </a:r>
          </a:p>
          <a:p>
            <a:r>
              <a:rPr lang="en-US" dirty="0"/>
              <a:t>returns table ( </a:t>
            </a:r>
            <a:r>
              <a:rPr lang="en-US" dirty="0" err="1"/>
              <a:t>column_list</a:t>
            </a:r>
            <a:r>
              <a:rPr lang="en-US" dirty="0"/>
              <a:t> ) </a:t>
            </a:r>
          </a:p>
          <a:p>
            <a:r>
              <a:rPr lang="en-US" dirty="0"/>
              <a:t>language </a:t>
            </a:r>
            <a:r>
              <a:rPr lang="en-US" dirty="0" err="1"/>
              <a:t>plpgsql</a:t>
            </a:r>
            <a:endParaRPr lang="en-US" dirty="0"/>
          </a:p>
          <a:p>
            <a:r>
              <a:rPr lang="en-US" dirty="0"/>
              <a:t>as $$</a:t>
            </a:r>
          </a:p>
          <a:p>
            <a:r>
              <a:rPr lang="en-US" dirty="0"/>
              <a:t>declare </a:t>
            </a:r>
          </a:p>
          <a:p>
            <a:r>
              <a:rPr lang="en-US" dirty="0"/>
              <a:t>-- variable declaration</a:t>
            </a:r>
          </a:p>
          <a:p>
            <a:r>
              <a:rPr lang="en-US" dirty="0"/>
              <a:t>begin</a:t>
            </a:r>
          </a:p>
          <a:p>
            <a:r>
              <a:rPr lang="en-US" dirty="0"/>
              <a:t>-- body</a:t>
            </a:r>
          </a:p>
          <a:p>
            <a:r>
              <a:rPr lang="en-US" dirty="0"/>
              <a:t>end; $$</a:t>
            </a:r>
            <a:endParaRPr lang="en-IN" dirty="0"/>
          </a:p>
        </p:txBody>
      </p:sp>
      <p:sp>
        <p:nvSpPr>
          <p:cNvPr id="3" name="Title 2">
            <a:extLst>
              <a:ext uri="{FF2B5EF4-FFF2-40B4-BE49-F238E27FC236}">
                <a16:creationId xmlns:a16="http://schemas.microsoft.com/office/drawing/2014/main" id="{073D9DF5-6A7D-4AC4-A687-E9F1DD79C626}"/>
              </a:ext>
            </a:extLst>
          </p:cNvPr>
          <p:cNvSpPr>
            <a:spLocks noGrp="1"/>
          </p:cNvSpPr>
          <p:nvPr>
            <p:ph type="title"/>
          </p:nvPr>
        </p:nvSpPr>
        <p:spPr/>
        <p:txBody>
          <a:bodyPr/>
          <a:lstStyle/>
          <a:p>
            <a:r>
              <a:rPr lang="en-US" dirty="0"/>
              <a:t>How to Develop a PL/</a:t>
            </a:r>
            <a:r>
              <a:rPr lang="en-US" dirty="0" err="1"/>
              <a:t>pgSQL</a:t>
            </a:r>
            <a:r>
              <a:rPr lang="en-US" dirty="0"/>
              <a:t> Function That Returns a Table</a:t>
            </a:r>
            <a:endParaRPr lang="en-IN" dirty="0"/>
          </a:p>
        </p:txBody>
      </p:sp>
    </p:spTree>
    <p:extLst>
      <p:ext uri="{BB962C8B-B14F-4D97-AF65-F5344CB8AC3E}">
        <p14:creationId xmlns:p14="http://schemas.microsoft.com/office/powerpoint/2010/main" val="135360166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lstStyle/>
          <a:p>
            <a:r>
              <a:rPr lang="en-US" dirty="0"/>
              <a:t>A PostgreSQL trigger is a function invoked automatically whenever an event such as insert, update, or delete occurs. </a:t>
            </a:r>
          </a:p>
          <a:p>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2716264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fontScale="85000" lnSpcReduction="20000"/>
          </a:bodyPr>
          <a:lstStyle/>
          <a:p>
            <a:r>
              <a:rPr lang="en-US" dirty="0"/>
              <a:t>A PostgreSQL trigger is a function invoked automatically whenever an event associated with a table occurs. </a:t>
            </a:r>
          </a:p>
          <a:p>
            <a:r>
              <a:rPr lang="en-US" dirty="0"/>
              <a:t>An event could be any of the following: INSERT, UPDATE, DELETE or TRUNCATE.</a:t>
            </a:r>
          </a:p>
          <a:p>
            <a:r>
              <a:rPr lang="en-US" dirty="0"/>
              <a:t>A trigger is a special user-defined function associated with a table. </a:t>
            </a:r>
          </a:p>
          <a:p>
            <a:r>
              <a:rPr lang="en-US" dirty="0"/>
              <a:t>To create a new trigger, you define a trigger function first, and then bind this trigger function to a table. </a:t>
            </a:r>
          </a:p>
          <a:p>
            <a:r>
              <a:rPr lang="en-US" dirty="0"/>
              <a:t>The difference between a trigger and a user-defined function is that a trigger is automatically invoked when a triggering event occurs.</a:t>
            </a:r>
          </a:p>
          <a:p>
            <a:r>
              <a:rPr lang="en-US" dirty="0"/>
              <a:t>PostgreSQL provides two main types of triggers: row and statement-level triggers. The differences between the two kinds are how many times the trigger is invoked and at what time.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26006617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For example, if you issue an UPDATE statement that affects 20 rows, the row-level trigger will be invoked 20 times, while the statement level trigger will be invoked 1 time.</a:t>
            </a:r>
          </a:p>
          <a:p>
            <a:r>
              <a:rPr lang="en-US" dirty="0"/>
              <a:t>You can specify whether the trigger is invoked before or after an event. </a:t>
            </a:r>
          </a:p>
          <a:p>
            <a:r>
              <a:rPr lang="en-US" dirty="0"/>
              <a:t>If the trigger is invoked before an event, it can skip the operation for the current row or even change the row being updated or inserted. </a:t>
            </a:r>
          </a:p>
          <a:p>
            <a:r>
              <a:rPr lang="en-US" dirty="0"/>
              <a:t>In case the trigger is invoked after the event, all changes are available to the trigger.</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36753453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Triggers are useful in case the database is accessed by various applications, and you want to keep the cross-functionality within the database that runs automatically whenever the data of the table is modified. </a:t>
            </a:r>
          </a:p>
          <a:p>
            <a:r>
              <a:rPr lang="en-US" dirty="0"/>
              <a:t>For example, if you want to keep the history of data without requiring the application to have logic to check for every event such as INSERT or UDPATE.</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39479395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a:bodyPr>
          <a:lstStyle/>
          <a:p>
            <a:r>
              <a:rPr lang="en-US" dirty="0"/>
              <a:t>You can also use triggers to maintain complex data integrity rules which you cannot implement elsewhere except at the database level. </a:t>
            </a:r>
          </a:p>
          <a:p>
            <a:r>
              <a:rPr lang="en-US" dirty="0"/>
              <a:t>For example, when a new row is added into the customer table, other rows must be also created in tables of banks and credits.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15813202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3CCD17-656A-408D-9F4A-7E1B86666429}"/>
              </a:ext>
            </a:extLst>
          </p:cNvPr>
          <p:cNvSpPr>
            <a:spLocks noGrp="1"/>
          </p:cNvSpPr>
          <p:nvPr>
            <p:ph sz="quarter" idx="12"/>
          </p:nvPr>
        </p:nvSpPr>
        <p:spPr/>
        <p:txBody>
          <a:bodyPr>
            <a:normAutofit lnSpcReduction="10000"/>
          </a:bodyPr>
          <a:lstStyle/>
          <a:p>
            <a:r>
              <a:rPr lang="en-US" dirty="0"/>
              <a:t>The main drawback of using a trigger is that you must know the trigger exists and understand its logic to figure it out the effects when data changes.</a:t>
            </a:r>
          </a:p>
          <a:p>
            <a:r>
              <a:rPr lang="en-US" dirty="0"/>
              <a:t>Even though PostgreSQL implements SQL standard, triggers in PostgreSQL has some specific features:</a:t>
            </a:r>
          </a:p>
          <a:p>
            <a:pPr lvl="1"/>
            <a:endParaRPr lang="en-US" dirty="0"/>
          </a:p>
          <a:p>
            <a:pPr lvl="1"/>
            <a:r>
              <a:rPr lang="en-US" dirty="0"/>
              <a:t>PostgreSQL fires trigger for the  TRUNCATE event.</a:t>
            </a:r>
          </a:p>
          <a:p>
            <a:pPr lvl="1"/>
            <a:r>
              <a:rPr lang="en-US" dirty="0"/>
              <a:t>PostgreSQL allows you to define the statement-level trigger on views.</a:t>
            </a:r>
          </a:p>
          <a:p>
            <a:pPr lvl="1"/>
            <a:r>
              <a:rPr lang="en-US" dirty="0"/>
              <a:t>PostgreSQL requires you to define a user-defined function as the action of the trigger, while the SQL standard allows you to use any SQL commands.</a:t>
            </a:r>
            <a:endParaRPr lang="en-IN" dirty="0"/>
          </a:p>
        </p:txBody>
      </p:sp>
      <p:sp>
        <p:nvSpPr>
          <p:cNvPr id="3" name="Title 2">
            <a:extLst>
              <a:ext uri="{FF2B5EF4-FFF2-40B4-BE49-F238E27FC236}">
                <a16:creationId xmlns:a16="http://schemas.microsoft.com/office/drawing/2014/main" id="{5C305082-186E-4F53-87E6-1934FB8BCD1C}"/>
              </a:ext>
            </a:extLst>
          </p:cNvPr>
          <p:cNvSpPr>
            <a:spLocks noGrp="1"/>
          </p:cNvSpPr>
          <p:nvPr>
            <p:ph type="title"/>
          </p:nvPr>
        </p:nvSpPr>
        <p:spPr/>
        <p:txBody>
          <a:bodyPr/>
          <a:lstStyle/>
          <a:p>
            <a:r>
              <a:rPr lang="en-IN" dirty="0"/>
              <a:t>Triggers</a:t>
            </a:r>
          </a:p>
        </p:txBody>
      </p:sp>
    </p:spTree>
    <p:extLst>
      <p:ext uri="{BB962C8B-B14F-4D97-AF65-F5344CB8AC3E}">
        <p14:creationId xmlns:p14="http://schemas.microsoft.com/office/powerpoint/2010/main" val="438258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3314" name="Picture 2">
            <a:extLst>
              <a:ext uri="{FF2B5EF4-FFF2-40B4-BE49-F238E27FC236}">
                <a16:creationId xmlns:a16="http://schemas.microsoft.com/office/drawing/2014/main" id="{733775F7-4EA2-4868-916F-8D9BD85D2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10" y="1376953"/>
            <a:ext cx="7425326" cy="509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3967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r>
              <a:rPr lang="en-US" dirty="0"/>
              <a:t>To create a new trigger in PostgreSQL, you follow these steps:</a:t>
            </a:r>
          </a:p>
          <a:p>
            <a:pPr lvl="1"/>
            <a:r>
              <a:rPr lang="en-US" dirty="0"/>
              <a:t>First, create a trigger function using CREATE FUNCTION statement.</a:t>
            </a:r>
          </a:p>
          <a:p>
            <a:pPr lvl="1"/>
            <a:r>
              <a:rPr lang="en-US" dirty="0"/>
              <a:t>Second, bind the trigger function to a table by using CREATE TRIGGER statement.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385948059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16404D-7944-4A67-AD1D-0F7BC8A53A03}"/>
              </a:ext>
            </a:extLst>
          </p:cNvPr>
          <p:cNvSpPr>
            <a:spLocks noGrp="1"/>
          </p:cNvSpPr>
          <p:nvPr>
            <p:ph sz="quarter" idx="12"/>
          </p:nvPr>
        </p:nvSpPr>
        <p:spPr/>
        <p:txBody>
          <a:bodyPr/>
          <a:lstStyle/>
          <a:p>
            <a:pPr marL="0" indent="0">
              <a:buNone/>
            </a:pPr>
            <a:r>
              <a:rPr lang="en-US" dirty="0"/>
              <a:t>CREATE FUNCTION </a:t>
            </a:r>
            <a:r>
              <a:rPr lang="en-US" dirty="0" err="1"/>
              <a:t>trigger_function</a:t>
            </a:r>
            <a:r>
              <a:rPr lang="en-US" dirty="0"/>
              <a:t>() </a:t>
            </a:r>
          </a:p>
          <a:p>
            <a:pPr marL="0" indent="0">
              <a:buNone/>
            </a:pPr>
            <a:r>
              <a:rPr lang="en-US" dirty="0"/>
              <a:t>   RETURNS TRIGGER </a:t>
            </a:r>
          </a:p>
          <a:p>
            <a:pPr marL="0" indent="0">
              <a:buNone/>
            </a:pPr>
            <a:r>
              <a:rPr lang="en-US" dirty="0"/>
              <a:t>   LANGUAGE PLPGSQL</a:t>
            </a:r>
          </a:p>
          <a:p>
            <a:pPr marL="0" indent="0">
              <a:buNone/>
            </a:pPr>
            <a:r>
              <a:rPr lang="en-US" dirty="0"/>
              <a:t>AS $$</a:t>
            </a:r>
          </a:p>
          <a:p>
            <a:pPr marL="0" indent="0">
              <a:buNone/>
            </a:pPr>
            <a:r>
              <a:rPr lang="en-US" dirty="0"/>
              <a:t>BEGIN</a:t>
            </a:r>
          </a:p>
          <a:p>
            <a:pPr marL="0" indent="0">
              <a:buNone/>
            </a:pPr>
            <a:r>
              <a:rPr lang="en-US" dirty="0"/>
              <a:t>   -- trigger logic</a:t>
            </a:r>
          </a:p>
          <a:p>
            <a:pPr marL="0" indent="0">
              <a:buNone/>
            </a:pPr>
            <a:r>
              <a:rPr lang="en-US" dirty="0"/>
              <a:t>END;</a:t>
            </a:r>
          </a:p>
          <a:p>
            <a:pPr marL="0" indent="0">
              <a:buNone/>
            </a:pPr>
            <a:r>
              <a:rPr lang="en-US" dirty="0"/>
              <a:t>$$</a:t>
            </a:r>
            <a:endParaRPr lang="en-IN" dirty="0"/>
          </a:p>
        </p:txBody>
      </p:sp>
      <p:sp>
        <p:nvSpPr>
          <p:cNvPr id="3" name="Title 2">
            <a:extLst>
              <a:ext uri="{FF2B5EF4-FFF2-40B4-BE49-F238E27FC236}">
                <a16:creationId xmlns:a16="http://schemas.microsoft.com/office/drawing/2014/main" id="{867780E3-51CA-42A7-A250-D439FD562721}"/>
              </a:ext>
            </a:extLst>
          </p:cNvPr>
          <p:cNvSpPr>
            <a:spLocks noGrp="1"/>
          </p:cNvSpPr>
          <p:nvPr>
            <p:ph type="title"/>
          </p:nvPr>
        </p:nvSpPr>
        <p:spPr/>
        <p:txBody>
          <a:bodyPr/>
          <a:lstStyle/>
          <a:p>
            <a:r>
              <a:rPr lang="en-IN" dirty="0"/>
              <a:t>PostgreSQL CREATE TRIGGER</a:t>
            </a:r>
          </a:p>
        </p:txBody>
      </p:sp>
    </p:spTree>
    <p:extLst>
      <p:ext uri="{BB962C8B-B14F-4D97-AF65-F5344CB8AC3E}">
        <p14:creationId xmlns:p14="http://schemas.microsoft.com/office/powerpoint/2010/main" val="75586734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CREATE TABLE CUSTOMERS (</a:t>
            </a:r>
          </a:p>
          <a:p>
            <a:pPr marL="0" indent="0">
              <a:buNone/>
            </a:pPr>
            <a:r>
              <a:rPr lang="en-US" dirty="0"/>
              <a:t>    name text,</a:t>
            </a:r>
          </a:p>
          <a:p>
            <a:pPr marL="0" indent="0">
              <a:buNone/>
            </a:pPr>
            <a:r>
              <a:rPr lang="en-US" dirty="0"/>
              <a:t>    age int,</a:t>
            </a:r>
          </a:p>
          <a:p>
            <a:pPr marL="0" indent="0">
              <a:buNone/>
            </a:pPr>
            <a:r>
              <a:rPr lang="en-US" dirty="0"/>
              <a:t>    address text</a:t>
            </a:r>
          </a:p>
          <a:p>
            <a:pPr marL="0" indent="0">
              <a:buNone/>
            </a:pPr>
            <a:r>
              <a:rPr lang="en-US" dirty="0"/>
              <a:t>);</a:t>
            </a:r>
          </a:p>
          <a:p>
            <a:pPr marL="0" indent="0">
              <a:buNone/>
            </a:pPr>
            <a:r>
              <a:rPr lang="en-US" dirty="0"/>
              <a:t> </a:t>
            </a:r>
          </a:p>
          <a:p>
            <a:pPr marL="0" indent="0">
              <a:buNone/>
            </a:pPr>
            <a:r>
              <a:rPr lang="en-US" dirty="0"/>
              <a:t>CREATE TABLE OFFICE_CUSTOMERS(</a:t>
            </a:r>
          </a:p>
          <a:p>
            <a:pPr marL="0" indent="0">
              <a:buNone/>
            </a:pPr>
            <a:r>
              <a:rPr lang="en-US" dirty="0"/>
              <a:t>    </a:t>
            </a:r>
            <a:r>
              <a:rPr lang="en-US" dirty="0" err="1"/>
              <a:t>office_address</a:t>
            </a:r>
            <a:r>
              <a:rPr lang="en-US" dirty="0"/>
              <a:t> text</a:t>
            </a:r>
          </a:p>
          <a:p>
            <a:pPr marL="0" indent="0">
              <a:buNone/>
            </a:pPr>
            <a:r>
              <a:rPr lang="en-US" dirty="0"/>
              <a:t>) INHERITS (customers)</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8704030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202DC5-5BD3-0BA1-E3B8-99CABFE72E3A}"/>
              </a:ext>
            </a:extLst>
          </p:cNvPr>
          <p:cNvSpPr>
            <a:spLocks noGrp="1"/>
          </p:cNvSpPr>
          <p:nvPr>
            <p:ph sz="quarter" idx="12"/>
          </p:nvPr>
        </p:nvSpPr>
        <p:spPr/>
        <p:txBody>
          <a:bodyPr/>
          <a:lstStyle/>
          <a:p>
            <a:pPr marL="0" indent="0">
              <a:buNone/>
            </a:pPr>
            <a:r>
              <a:rPr lang="en-US" dirty="0"/>
              <a:t>INSERT INTO CUSTOMERS VALUES('ravi','32','32, head street');</a:t>
            </a:r>
          </a:p>
          <a:p>
            <a:pPr marL="0" indent="0">
              <a:buNone/>
            </a:pPr>
            <a:r>
              <a:rPr lang="en-US" dirty="0"/>
              <a:t>INSERT INTO CUSTOMERS VALUES('michael','35','56, </a:t>
            </a:r>
            <a:r>
              <a:rPr lang="en-US" dirty="0" err="1"/>
              <a:t>gotham</a:t>
            </a:r>
            <a:r>
              <a:rPr lang="en-US" dirty="0"/>
              <a:t> street');</a:t>
            </a:r>
          </a:p>
          <a:p>
            <a:pPr marL="0" indent="0">
              <a:buNone/>
            </a:pPr>
            <a:r>
              <a:rPr lang="en-US" dirty="0"/>
              <a:t>INSERT INTO OFFICE_CUSTOMERS VALUES('bane','28','56, </a:t>
            </a:r>
            <a:r>
              <a:rPr lang="en-US" dirty="0" err="1"/>
              <a:t>circadia</a:t>
            </a:r>
            <a:r>
              <a:rPr lang="en-US" dirty="0"/>
              <a:t> street','92 </a:t>
            </a:r>
            <a:r>
              <a:rPr lang="en-US" dirty="0" err="1"/>
              <a:t>homebush</a:t>
            </a:r>
            <a:r>
              <a:rPr lang="en-US" dirty="0"/>
              <a:t>');</a:t>
            </a:r>
            <a:endParaRPr lang="en-IN" dirty="0"/>
          </a:p>
        </p:txBody>
      </p:sp>
      <p:sp>
        <p:nvSpPr>
          <p:cNvPr id="3" name="Title 2">
            <a:extLst>
              <a:ext uri="{FF2B5EF4-FFF2-40B4-BE49-F238E27FC236}">
                <a16:creationId xmlns:a16="http://schemas.microsoft.com/office/drawing/2014/main" id="{4F185E22-DF0E-F5DF-F3F9-E1D845EB8327}"/>
              </a:ext>
            </a:extLst>
          </p:cNvPr>
          <p:cNvSpPr>
            <a:spLocks noGrp="1"/>
          </p:cNvSpPr>
          <p:nvPr>
            <p:ph type="title"/>
          </p:nvPr>
        </p:nvSpPr>
        <p:spPr/>
        <p:txBody>
          <a:bodyPr/>
          <a:lstStyle/>
          <a:p>
            <a:r>
              <a:rPr lang="en-IN" dirty="0"/>
              <a:t>Inheritance</a:t>
            </a:r>
          </a:p>
        </p:txBody>
      </p:sp>
    </p:spTree>
    <p:extLst>
      <p:ext uri="{BB962C8B-B14F-4D97-AF65-F5344CB8AC3E}">
        <p14:creationId xmlns:p14="http://schemas.microsoft.com/office/powerpoint/2010/main" val="3104423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lstStyle/>
          <a:p>
            <a:pPr marL="0" indent="0">
              <a:buNone/>
            </a:pPr>
            <a:r>
              <a:rPr lang="en-US" dirty="0"/>
              <a:t>CREATE TABLE customer (</a:t>
            </a:r>
          </a:p>
          <a:p>
            <a:pPr marL="0" indent="0">
              <a:buNone/>
            </a:pPr>
            <a:r>
              <a:rPr lang="en-US" dirty="0"/>
              <a:t>   name            text,</a:t>
            </a:r>
          </a:p>
          <a:p>
            <a:pPr marL="0" indent="0">
              <a:buNone/>
            </a:pPr>
            <a:r>
              <a:rPr lang="en-US" dirty="0"/>
              <a:t>   Address         text,</a:t>
            </a:r>
          </a:p>
          <a:p>
            <a:pPr marL="0" indent="0">
              <a:buNone/>
            </a:pPr>
            <a:r>
              <a:rPr lang="en-US" dirty="0"/>
              <a:t>   </a:t>
            </a:r>
            <a:r>
              <a:rPr lang="en-US" dirty="0" err="1"/>
              <a:t>payment_schedule</a:t>
            </a:r>
            <a:r>
              <a:rPr lang="en-US" dirty="0"/>
              <a:t>  integer[],</a:t>
            </a:r>
          </a:p>
          <a:p>
            <a:pPr marL="0" indent="0">
              <a:buNone/>
            </a:pPr>
            <a:r>
              <a:rPr lang="en-US" dirty="0"/>
              <a:t>   );</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356707999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fontScale="92500" lnSpcReduction="10000"/>
          </a:bodyPr>
          <a:lstStyle/>
          <a:p>
            <a:pPr marL="0" indent="0">
              <a:buNone/>
            </a:pPr>
            <a:r>
              <a:rPr lang="en-US" dirty="0"/>
              <a:t>INSERT INTO CUSTOMER_SCHEDULE VALUES( 'jack',</a:t>
            </a:r>
          </a:p>
          <a:p>
            <a:pPr marL="0" indent="0">
              <a:buNone/>
            </a:pPr>
            <a:r>
              <a:rPr lang="en-US" dirty="0"/>
              <a:t>'Athens, </a:t>
            </a:r>
            <a:r>
              <a:rPr lang="en-US" dirty="0" err="1"/>
              <a:t>Colarado</a:t>
            </a:r>
            <a:r>
              <a:rPr lang="en-US" dirty="0"/>
              <a:t>',</a:t>
            </a:r>
          </a:p>
          <a:p>
            <a:pPr marL="0" indent="0">
              <a:buNone/>
            </a:pPr>
            <a:r>
              <a:rPr lang="en-US" dirty="0"/>
              <a:t>'{1,2,3,4}'</a:t>
            </a:r>
          </a:p>
          <a:p>
            <a:pPr marL="0" indent="0">
              <a:buNone/>
            </a:pPr>
            <a:r>
              <a:rPr lang="en-US" dirty="0"/>
              <a:t>)</a:t>
            </a:r>
          </a:p>
          <a:p>
            <a:pPr marL="0" indent="0">
              <a:buNone/>
            </a:pPr>
            <a:r>
              <a:rPr lang="en-US" dirty="0"/>
              <a:t> </a:t>
            </a:r>
          </a:p>
          <a:p>
            <a:pPr marL="0" indent="0">
              <a:buNone/>
            </a:pPr>
            <a:r>
              <a:rPr lang="en-US" dirty="0"/>
              <a:t>INSERT INTO CUSTOMER_SCHEDULE VALUES( '</a:t>
            </a:r>
            <a:r>
              <a:rPr lang="en-US" dirty="0" err="1"/>
              <a:t>jackson</a:t>
            </a:r>
            <a:r>
              <a:rPr lang="en-US" dirty="0"/>
              <a:t>',</a:t>
            </a:r>
          </a:p>
          <a:p>
            <a:pPr marL="0" indent="0">
              <a:buNone/>
            </a:pPr>
            <a:r>
              <a:rPr lang="en-US" dirty="0"/>
              <a:t>'</a:t>
            </a:r>
            <a:r>
              <a:rPr lang="en-US" dirty="0" err="1"/>
              <a:t>Tennessey</a:t>
            </a:r>
            <a:r>
              <a:rPr lang="en-US" dirty="0"/>
              <a:t>, </a:t>
            </a:r>
            <a:r>
              <a:rPr lang="en-US" dirty="0" err="1"/>
              <a:t>greece</a:t>
            </a:r>
            <a:r>
              <a:rPr lang="en-US" dirty="0"/>
              <a:t>',</a:t>
            </a:r>
          </a:p>
          <a:p>
            <a:pPr marL="0" indent="0">
              <a:buNone/>
            </a:pPr>
            <a:r>
              <a:rPr lang="en-US" dirty="0"/>
              <a:t>'{1,7,3,4}'</a:t>
            </a:r>
          </a:p>
          <a:p>
            <a:pPr marL="0" indent="0">
              <a:buNone/>
            </a:pPr>
            <a:r>
              <a:rPr lang="en-US" dirty="0"/>
              <a:t>)</a:t>
            </a: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89504870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7113B5-2957-9041-4DA3-9ABDA141EB7C}"/>
              </a:ext>
            </a:extLst>
          </p:cNvPr>
          <p:cNvSpPr>
            <a:spLocks noGrp="1"/>
          </p:cNvSpPr>
          <p:nvPr>
            <p:ph sz="quarter" idx="12"/>
          </p:nvPr>
        </p:nvSpPr>
        <p:spPr/>
        <p:txBody>
          <a:bodyPr>
            <a:normAutofit/>
          </a:bodyPr>
          <a:lstStyle/>
          <a:p>
            <a:pPr marL="0" indent="0">
              <a:buNone/>
            </a:pPr>
            <a:r>
              <a:rPr lang="en-US" dirty="0"/>
              <a:t>SELECT * FROM CUSTOMER_SCHEDULE WHERE</a:t>
            </a:r>
          </a:p>
          <a:p>
            <a:pPr marL="0" indent="0">
              <a:buNone/>
            </a:pPr>
            <a:r>
              <a:rPr lang="en-US" dirty="0" err="1"/>
              <a:t>CUSTOMER_SCHEDULE.payment_schedule</a:t>
            </a:r>
            <a:r>
              <a:rPr lang="en-US" dirty="0"/>
              <a:t>[1] &lt;&gt; </a:t>
            </a:r>
            <a:r>
              <a:rPr lang="en-US" dirty="0" err="1"/>
              <a:t>CUSTOMER_SCHEDULE.payment_schedule</a:t>
            </a:r>
            <a:r>
              <a:rPr lang="en-US" dirty="0"/>
              <a:t>[2];</a:t>
            </a:r>
          </a:p>
          <a:p>
            <a:pPr marL="0" indent="0">
              <a:buNone/>
            </a:pPr>
            <a:endParaRPr lang="en-IN" dirty="0"/>
          </a:p>
        </p:txBody>
      </p:sp>
      <p:sp>
        <p:nvSpPr>
          <p:cNvPr id="3" name="Title 2">
            <a:extLst>
              <a:ext uri="{FF2B5EF4-FFF2-40B4-BE49-F238E27FC236}">
                <a16:creationId xmlns:a16="http://schemas.microsoft.com/office/drawing/2014/main" id="{ED1DC5F0-97FA-9C67-C9B0-64C3B7CA99CA}"/>
              </a:ext>
            </a:extLst>
          </p:cNvPr>
          <p:cNvSpPr>
            <a:spLocks noGrp="1"/>
          </p:cNvSpPr>
          <p:nvPr>
            <p:ph type="title"/>
          </p:nvPr>
        </p:nvSpPr>
        <p:spPr/>
        <p:txBody>
          <a:bodyPr/>
          <a:lstStyle/>
          <a:p>
            <a:r>
              <a:rPr lang="en-IN" dirty="0"/>
              <a:t>Non Atomic Columns</a:t>
            </a:r>
          </a:p>
        </p:txBody>
      </p:sp>
    </p:spTree>
    <p:extLst>
      <p:ext uri="{BB962C8B-B14F-4D97-AF65-F5344CB8AC3E}">
        <p14:creationId xmlns:p14="http://schemas.microsoft.com/office/powerpoint/2010/main" val="15807515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lstStyle/>
          <a:p>
            <a:r>
              <a:rPr lang="en-IN" dirty="0"/>
              <a:t> .\initdb.exe -D e:/PostgreSQL/14/data</a:t>
            </a:r>
          </a:p>
          <a:p>
            <a:endParaRPr lang="en-IN" dirty="0"/>
          </a:p>
          <a:p>
            <a:r>
              <a:rPr lang="en-IN" dirty="0"/>
              <a:t>Change the server port in data folder config file</a:t>
            </a:r>
          </a:p>
          <a:p>
            <a:r>
              <a:rPr lang="en-IN" dirty="0"/>
              <a:t>.\pg_ctl.exe start -D e:\PostgreSQL\14\data</a:t>
            </a:r>
          </a:p>
          <a:p>
            <a:r>
              <a:rPr lang="en-IN" dirty="0"/>
              <a:t>Server started</a:t>
            </a:r>
          </a:p>
          <a:p>
            <a:endParaRPr lang="en-IN" dirty="0"/>
          </a:p>
          <a:p>
            <a:r>
              <a:rPr lang="pt-BR"/>
              <a:t>psql -h localhost -d postgres  -p 5436 -W</a:t>
            </a:r>
            <a:endParaRPr lang="en-IN" dirty="0"/>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Cluster</a:t>
            </a:r>
          </a:p>
        </p:txBody>
      </p:sp>
    </p:spTree>
    <p:extLst>
      <p:ext uri="{BB962C8B-B14F-4D97-AF65-F5344CB8AC3E}">
        <p14:creationId xmlns:p14="http://schemas.microsoft.com/office/powerpoint/2010/main" val="2099310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92AC35-4807-2ED7-F540-7EA6E3E4665C}"/>
              </a:ext>
            </a:extLst>
          </p:cNvPr>
          <p:cNvSpPr>
            <a:spLocks noGrp="1"/>
          </p:cNvSpPr>
          <p:nvPr>
            <p:ph sz="quarter" idx="12"/>
          </p:nvPr>
        </p:nvSpPr>
        <p:spPr/>
        <p:txBody>
          <a:bodyPr>
            <a:normAutofit fontScale="85000" lnSpcReduction="20000"/>
          </a:bodyPr>
          <a:lstStyle/>
          <a:p>
            <a:r>
              <a:rPr lang="en-IN" dirty="0"/>
              <a:t>#5432</a:t>
            </a:r>
          </a:p>
          <a:p>
            <a:r>
              <a:rPr lang="en-IN" dirty="0"/>
              <a:t>CREATE TABLE </a:t>
            </a:r>
            <a:r>
              <a:rPr lang="en-IN" dirty="0" err="1"/>
              <a:t>LogicalReplicationTest</a:t>
            </a:r>
            <a:r>
              <a:rPr lang="en-IN" dirty="0"/>
              <a:t> (id int PRIMARY KEY);</a:t>
            </a:r>
          </a:p>
          <a:p>
            <a:r>
              <a:rPr lang="en-IN" dirty="0"/>
              <a:t>INSERT INTO </a:t>
            </a:r>
            <a:r>
              <a:rPr lang="en-IN" dirty="0" err="1"/>
              <a:t>LogicalReplicationTest</a:t>
            </a:r>
            <a:r>
              <a:rPr lang="en-IN" dirty="0"/>
              <a:t> VALUES (</a:t>
            </a:r>
            <a:r>
              <a:rPr lang="en-IN" dirty="0" err="1"/>
              <a:t>generate_series</a:t>
            </a:r>
            <a:r>
              <a:rPr lang="en-IN" dirty="0"/>
              <a:t>(1,10000));</a:t>
            </a:r>
          </a:p>
          <a:p>
            <a:r>
              <a:rPr lang="en-IN" dirty="0"/>
              <a:t>SELECT count(*) FROM </a:t>
            </a:r>
            <a:r>
              <a:rPr lang="en-IN" dirty="0" err="1"/>
              <a:t>LogicalReplicationTest</a:t>
            </a:r>
            <a:r>
              <a:rPr lang="en-IN" dirty="0"/>
              <a:t>;</a:t>
            </a:r>
          </a:p>
          <a:p>
            <a:r>
              <a:rPr lang="en-IN" dirty="0"/>
              <a:t>CREATE PUBLICATION </a:t>
            </a:r>
            <a:r>
              <a:rPr lang="en-IN" dirty="0" err="1"/>
              <a:t>testpub</a:t>
            </a:r>
            <a:r>
              <a:rPr lang="en-IN" dirty="0"/>
              <a:t> FOR TABLE </a:t>
            </a:r>
            <a:r>
              <a:rPr lang="en-IN" dirty="0" err="1"/>
              <a:t>LogicalReplicationTest</a:t>
            </a:r>
            <a:r>
              <a:rPr lang="en-IN" dirty="0"/>
              <a:t>;</a:t>
            </a:r>
          </a:p>
          <a:p>
            <a:endParaRPr lang="en-IN" dirty="0"/>
          </a:p>
          <a:p>
            <a:r>
              <a:rPr lang="en-IN" dirty="0"/>
              <a:t>#5436</a:t>
            </a:r>
          </a:p>
          <a:p>
            <a:r>
              <a:rPr lang="en-IN" dirty="0"/>
              <a:t>CREATE TABLE </a:t>
            </a:r>
            <a:r>
              <a:rPr lang="en-IN" dirty="0" err="1"/>
              <a:t>LogicalReplicationTest</a:t>
            </a:r>
            <a:r>
              <a:rPr lang="en-IN" dirty="0"/>
              <a:t> (id int PRIMARY KEY);</a:t>
            </a:r>
          </a:p>
          <a:p>
            <a:r>
              <a:rPr lang="en-IN" dirty="0"/>
              <a:t>CREATE SUBSCRIPTION </a:t>
            </a:r>
            <a:r>
              <a:rPr lang="en-IN" dirty="0" err="1"/>
              <a:t>testsub</a:t>
            </a:r>
            <a:r>
              <a:rPr lang="en-IN" dirty="0"/>
              <a:t> CONNECTION 'host=localhost port=5432 user=</a:t>
            </a:r>
            <a:r>
              <a:rPr lang="en-IN" dirty="0" err="1"/>
              <a:t>postgres</a:t>
            </a:r>
            <a:r>
              <a:rPr lang="en-IN" dirty="0"/>
              <a:t> password=</a:t>
            </a:r>
            <a:r>
              <a:rPr lang="en-IN" dirty="0" err="1"/>
              <a:t>vignesh</a:t>
            </a:r>
            <a:r>
              <a:rPr lang="en-IN" dirty="0"/>
              <a:t> </a:t>
            </a:r>
            <a:r>
              <a:rPr lang="en-IN" dirty="0" err="1"/>
              <a:t>dbname</a:t>
            </a:r>
            <a:r>
              <a:rPr lang="en-IN" dirty="0"/>
              <a:t>=</a:t>
            </a:r>
            <a:r>
              <a:rPr lang="en-IN" dirty="0" err="1"/>
              <a:t>testdb</a:t>
            </a:r>
            <a:r>
              <a:rPr lang="en-IN" dirty="0"/>
              <a:t>' PUBLICATION </a:t>
            </a:r>
            <a:r>
              <a:rPr lang="en-IN" dirty="0" err="1"/>
              <a:t>testpub</a:t>
            </a:r>
            <a:r>
              <a:rPr lang="en-IN" dirty="0"/>
              <a:t>;</a:t>
            </a:r>
          </a:p>
        </p:txBody>
      </p:sp>
      <p:sp>
        <p:nvSpPr>
          <p:cNvPr id="3" name="Title 2">
            <a:extLst>
              <a:ext uri="{FF2B5EF4-FFF2-40B4-BE49-F238E27FC236}">
                <a16:creationId xmlns:a16="http://schemas.microsoft.com/office/drawing/2014/main" id="{F2E4EF44-DAFD-AF7B-A802-97F94C7FF498}"/>
              </a:ext>
            </a:extLst>
          </p:cNvPr>
          <p:cNvSpPr>
            <a:spLocks noGrp="1"/>
          </p:cNvSpPr>
          <p:nvPr>
            <p:ph type="title"/>
          </p:nvPr>
        </p:nvSpPr>
        <p:spPr/>
        <p:txBody>
          <a:bodyPr/>
          <a:lstStyle/>
          <a:p>
            <a:r>
              <a:rPr lang="en-IN" dirty="0"/>
              <a:t>Postgres Replication</a:t>
            </a:r>
          </a:p>
        </p:txBody>
      </p:sp>
    </p:spTree>
    <p:extLst>
      <p:ext uri="{BB962C8B-B14F-4D97-AF65-F5344CB8AC3E}">
        <p14:creationId xmlns:p14="http://schemas.microsoft.com/office/powerpoint/2010/main" val="149719137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4338" name="Picture 2">
            <a:extLst>
              <a:ext uri="{FF2B5EF4-FFF2-40B4-BE49-F238E27FC236}">
                <a16:creationId xmlns:a16="http://schemas.microsoft.com/office/drawing/2014/main" id="{8E668A66-8053-4260-9CFA-F34A82B7C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602" y="1581150"/>
            <a:ext cx="6514854" cy="506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9496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Installing Postgres</a:t>
            </a:r>
          </a:p>
          <a:p>
            <a:pPr lvl="1"/>
            <a:r>
              <a:rPr lang="en-US" dirty="0"/>
              <a:t>Querying Postgres</a:t>
            </a:r>
          </a:p>
          <a:p>
            <a:pPr lvl="1"/>
            <a:r>
              <a:rPr lang="en-US" dirty="0"/>
              <a:t>Data Management</a:t>
            </a:r>
          </a:p>
          <a:p>
            <a:pPr lvl="1"/>
            <a:r>
              <a:rPr lang="en-US" dirty="0"/>
              <a:t>PL/SQL</a:t>
            </a:r>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Installing and Configuring </a:t>
            </a:r>
            <a:r>
              <a:rPr lang="en-US" dirty="0" err="1"/>
              <a:t>Postgre</a:t>
            </a:r>
            <a:r>
              <a:rPr lang="en-US" dirty="0"/>
              <a:t> in Windows OS</a:t>
            </a:r>
          </a:p>
          <a:p>
            <a:r>
              <a:rPr lang="en-US" dirty="0"/>
              <a:t>Understanding Data types in </a:t>
            </a:r>
            <a:r>
              <a:rPr lang="en-US" dirty="0" err="1"/>
              <a:t>Postgre</a:t>
            </a:r>
            <a:endParaRPr lang="en-US" dirty="0"/>
          </a:p>
          <a:p>
            <a:r>
              <a:rPr lang="en-US" dirty="0"/>
              <a:t>New Data type data types of </a:t>
            </a:r>
            <a:r>
              <a:rPr lang="en-US" dirty="0" err="1"/>
              <a:t>Postgre</a:t>
            </a:r>
            <a:endParaRPr lang="en-US" dirty="0"/>
          </a:p>
          <a:p>
            <a:r>
              <a:rPr lang="en-US" dirty="0"/>
              <a:t>Single row functions of </a:t>
            </a:r>
            <a:r>
              <a:rPr lang="en-US" dirty="0" err="1"/>
              <a:t>Postgre</a:t>
            </a:r>
            <a:endParaRPr lang="en-US" dirty="0"/>
          </a:p>
          <a:p>
            <a:r>
              <a:rPr lang="en-US" dirty="0"/>
              <a:t>Understanding Group Functions and writing Queries (</a:t>
            </a:r>
            <a:r>
              <a:rPr lang="en-US" dirty="0" err="1"/>
              <a:t>Postgre</a:t>
            </a:r>
            <a:r>
              <a:rPr lang="en-US" dirty="0"/>
              <a:t> Specific)</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55265988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5362" name="Picture 2">
            <a:extLst>
              <a:ext uri="{FF2B5EF4-FFF2-40B4-BE49-F238E27FC236}">
                <a16:creationId xmlns:a16="http://schemas.microsoft.com/office/drawing/2014/main" id="{E1FA2B1F-0713-4A26-AF9E-FC92C68F0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90" y="1383187"/>
            <a:ext cx="6788231" cy="527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4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6386" name="Picture 2">
            <a:extLst>
              <a:ext uri="{FF2B5EF4-FFF2-40B4-BE49-F238E27FC236}">
                <a16:creationId xmlns:a16="http://schemas.microsoft.com/office/drawing/2014/main" id="{28C55A14-0983-4711-A7B9-0F471A7A6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5" y="1581150"/>
            <a:ext cx="6477148" cy="479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5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7410" name="Picture 2">
            <a:extLst>
              <a:ext uri="{FF2B5EF4-FFF2-40B4-BE49-F238E27FC236}">
                <a16:creationId xmlns:a16="http://schemas.microsoft.com/office/drawing/2014/main" id="{D9FB0D09-9EC3-493B-BD1E-67791A66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309" y="1411466"/>
            <a:ext cx="6835365" cy="531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98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7F9CC-1490-431D-9363-A170565965D9}"/>
              </a:ext>
            </a:extLst>
          </p:cNvPr>
          <p:cNvSpPr>
            <a:spLocks noGrp="1"/>
          </p:cNvSpPr>
          <p:nvPr>
            <p:ph type="title"/>
          </p:nvPr>
        </p:nvSpPr>
        <p:spPr/>
        <p:txBody>
          <a:bodyPr/>
          <a:lstStyle/>
          <a:p>
            <a:r>
              <a:rPr lang="en-IN" dirty="0"/>
              <a:t>Install </a:t>
            </a:r>
            <a:r>
              <a:rPr lang="en-IN" dirty="0" err="1"/>
              <a:t>PostGIS</a:t>
            </a:r>
            <a:r>
              <a:rPr lang="en-IN" dirty="0"/>
              <a:t> 3.0 on PostgreSQL 13</a:t>
            </a:r>
          </a:p>
        </p:txBody>
      </p:sp>
      <p:pic>
        <p:nvPicPr>
          <p:cNvPr id="18434" name="Picture 2">
            <a:extLst>
              <a:ext uri="{FF2B5EF4-FFF2-40B4-BE49-F238E27FC236}">
                <a16:creationId xmlns:a16="http://schemas.microsoft.com/office/drawing/2014/main" id="{1713348E-7AFC-4361-9EA0-876C85D67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85" y="1364333"/>
            <a:ext cx="7250145" cy="503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16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04D9E-C112-4561-B30F-545D113A6A38}"/>
              </a:ext>
            </a:extLst>
          </p:cNvPr>
          <p:cNvSpPr>
            <a:spLocks noGrp="1"/>
          </p:cNvSpPr>
          <p:nvPr>
            <p:ph type="title"/>
          </p:nvPr>
        </p:nvSpPr>
        <p:spPr/>
        <p:txBody>
          <a:bodyPr/>
          <a:lstStyle/>
          <a:p>
            <a:r>
              <a:rPr lang="en-IN" dirty="0" err="1"/>
              <a:t>Postgre</a:t>
            </a:r>
            <a:r>
              <a:rPr lang="en-IN" dirty="0"/>
              <a:t> Architecture</a:t>
            </a:r>
          </a:p>
        </p:txBody>
      </p:sp>
      <p:pic>
        <p:nvPicPr>
          <p:cNvPr id="7" name="Picture 6">
            <a:extLst>
              <a:ext uri="{FF2B5EF4-FFF2-40B4-BE49-F238E27FC236}">
                <a16:creationId xmlns:a16="http://schemas.microsoft.com/office/drawing/2014/main" id="{85652AD5-7666-404F-BC91-6B5B4B8B4B9B}"/>
              </a:ext>
            </a:extLst>
          </p:cNvPr>
          <p:cNvPicPr>
            <a:picLocks noChangeAspect="1"/>
          </p:cNvPicPr>
          <p:nvPr/>
        </p:nvPicPr>
        <p:blipFill>
          <a:blip r:embed="rId2"/>
          <a:stretch>
            <a:fillRect/>
          </a:stretch>
        </p:blipFill>
        <p:spPr>
          <a:xfrm>
            <a:off x="461035" y="1765709"/>
            <a:ext cx="8212497" cy="4078910"/>
          </a:xfrm>
          <a:prstGeom prst="rect">
            <a:avLst/>
          </a:prstGeom>
        </p:spPr>
      </p:pic>
    </p:spTree>
    <p:extLst>
      <p:ext uri="{BB962C8B-B14F-4D97-AF65-F5344CB8AC3E}">
        <p14:creationId xmlns:p14="http://schemas.microsoft.com/office/powerpoint/2010/main" val="690938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ACEBC0-BBA3-4CDA-A423-B0808C341379}"/>
              </a:ext>
            </a:extLst>
          </p:cNvPr>
          <p:cNvSpPr>
            <a:spLocks noGrp="1"/>
          </p:cNvSpPr>
          <p:nvPr>
            <p:ph type="title"/>
          </p:nvPr>
        </p:nvSpPr>
        <p:spPr/>
        <p:txBody>
          <a:bodyPr/>
          <a:lstStyle/>
          <a:p>
            <a:r>
              <a:rPr lang="en-IN" dirty="0"/>
              <a:t>Database Cluster, Databases, and Tables</a:t>
            </a:r>
          </a:p>
        </p:txBody>
      </p:sp>
      <p:pic>
        <p:nvPicPr>
          <p:cNvPr id="20482" name="Picture 2" descr="Fig. 1.1. Logical structure of a database cluster.">
            <a:extLst>
              <a:ext uri="{FF2B5EF4-FFF2-40B4-BE49-F238E27FC236}">
                <a16:creationId xmlns:a16="http://schemas.microsoft.com/office/drawing/2014/main" id="{732BCE97-4325-4CCE-A5FD-D0404AFC3E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06081"/>
            <a:ext cx="914400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08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p:txBody>
          <a:bodyPr/>
          <a:lstStyle/>
          <a:p>
            <a:r>
              <a:rPr lang="en-US" dirty="0"/>
              <a:t>A database cluster is a collection of databases managed by a PostgreSQL server.</a:t>
            </a:r>
          </a:p>
          <a:p>
            <a:r>
              <a:rPr lang="en-US" dirty="0"/>
              <a:t>The term ‘database cluster’ in PostgreSQL does not mean ‘a group of database servers’. </a:t>
            </a:r>
          </a:p>
          <a:p>
            <a:r>
              <a:rPr lang="en-US" dirty="0"/>
              <a:t>A PostgreSQL server runs on a single host and manages a single database cluster.</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07387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lnSpcReduction="10000"/>
          </a:bodyPr>
          <a:lstStyle/>
          <a:p>
            <a:r>
              <a:rPr lang="en-US" dirty="0"/>
              <a:t>A database is a collection of database objects. </a:t>
            </a:r>
          </a:p>
          <a:p>
            <a:r>
              <a:rPr lang="en-US" dirty="0"/>
              <a:t>In the relational database theory, a database object is a data structure used either to store or to reference data. </a:t>
            </a:r>
          </a:p>
          <a:p>
            <a:r>
              <a:rPr lang="en-US" dirty="0"/>
              <a:t>A (heap) table is a typical example of it, and there are many more like an index, a sequence, a view, a function and so on. </a:t>
            </a:r>
          </a:p>
          <a:p>
            <a:r>
              <a:rPr lang="en-US" dirty="0"/>
              <a:t>In PostgreSQL, databases themselves are also database objects and are logically separated from each other. </a:t>
            </a:r>
          </a:p>
          <a:p>
            <a:r>
              <a:rPr lang="en-US" dirty="0"/>
              <a:t>All other database objects (e.g., tables, indexes, </a:t>
            </a:r>
            <a:r>
              <a:rPr lang="en-US" dirty="0" err="1"/>
              <a:t>etc</a:t>
            </a:r>
            <a:r>
              <a:rPr lang="en-US" dirty="0"/>
              <a:t>) belong to their respective databases.</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49783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200184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AC0DFA-D396-4275-97E7-9786860B6815}"/>
              </a:ext>
            </a:extLst>
          </p:cNvPr>
          <p:cNvSpPr>
            <a:spLocks noGrp="1"/>
          </p:cNvSpPr>
          <p:nvPr>
            <p:ph sz="quarter" idx="12"/>
          </p:nvPr>
        </p:nvSpPr>
        <p:spPr>
          <a:xfrm>
            <a:off x="457201" y="1381124"/>
            <a:ext cx="8228012" cy="5189357"/>
          </a:xfrm>
        </p:spPr>
        <p:txBody>
          <a:bodyPr>
            <a:normAutofit/>
          </a:bodyPr>
          <a:lstStyle/>
          <a:p>
            <a:r>
              <a:rPr lang="en-US" dirty="0"/>
              <a:t>All the database objects in PostgreSQL are internally managed by respective object identifiers (OIDs), which are unsigned 4-byte integers. </a:t>
            </a:r>
          </a:p>
          <a:p>
            <a:r>
              <a:rPr lang="en-US" dirty="0"/>
              <a:t>The relations between database objects and the respective OIDs are stored in appropriate system catalogs, depending on the type of objects. </a:t>
            </a:r>
          </a:p>
          <a:p>
            <a:r>
              <a:rPr lang="en-US" dirty="0"/>
              <a:t>For example, OIDs of databases and heap tables are stored in </a:t>
            </a:r>
            <a:r>
              <a:rPr lang="en-US" dirty="0" err="1"/>
              <a:t>pg_database</a:t>
            </a:r>
            <a:r>
              <a:rPr lang="en-US" dirty="0"/>
              <a:t> and </a:t>
            </a:r>
            <a:r>
              <a:rPr lang="en-US" dirty="0" err="1"/>
              <a:t>pg_class</a:t>
            </a:r>
            <a:r>
              <a:rPr lang="en-US" dirty="0"/>
              <a:t> respectively,</a:t>
            </a:r>
            <a:endParaRPr lang="en-IN" dirty="0"/>
          </a:p>
        </p:txBody>
      </p:sp>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spTree>
    <p:extLst>
      <p:ext uri="{BB962C8B-B14F-4D97-AF65-F5344CB8AC3E}">
        <p14:creationId xmlns:p14="http://schemas.microsoft.com/office/powerpoint/2010/main" val="3421669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Understanding DDL’s in </a:t>
            </a:r>
            <a:r>
              <a:rPr lang="en-US" dirty="0" err="1"/>
              <a:t>Postgre</a:t>
            </a:r>
            <a:endParaRPr lang="en-US" dirty="0"/>
          </a:p>
          <a:p>
            <a:r>
              <a:rPr lang="en-US" dirty="0"/>
              <a:t>Creating Tables/Constraints</a:t>
            </a:r>
          </a:p>
          <a:p>
            <a:r>
              <a:rPr lang="en-US" dirty="0"/>
              <a:t>Understanding DML’s and MVCC in </a:t>
            </a:r>
            <a:r>
              <a:rPr lang="en-US" dirty="0" err="1"/>
              <a:t>Postgre</a:t>
            </a:r>
            <a:endParaRPr lang="en-US" dirty="0"/>
          </a:p>
          <a:p>
            <a:r>
              <a:rPr lang="en-US" dirty="0"/>
              <a:t>Creating Other Database Objects in </a:t>
            </a:r>
            <a:r>
              <a:rPr lang="en-US" dirty="0" err="1"/>
              <a:t>Postgre</a:t>
            </a:r>
            <a:endParaRPr lang="en-US" dirty="0"/>
          </a:p>
          <a:p>
            <a:r>
              <a:rPr lang="en-US" dirty="0"/>
              <a:t>Views/Materialized View/Indexes/sequences</a:t>
            </a:r>
          </a:p>
          <a:p>
            <a:r>
              <a:rPr lang="en-US" dirty="0" err="1"/>
              <a:t>Btree</a:t>
            </a:r>
            <a:r>
              <a:rPr lang="en-US" dirty="0"/>
              <a:t>/Partial Indexes In </a:t>
            </a:r>
            <a:r>
              <a:rPr lang="en-US" dirty="0" err="1"/>
              <a:t>Postgre</a:t>
            </a:r>
            <a:endParaRPr lang="en-US" dirty="0"/>
          </a:p>
          <a:p>
            <a:r>
              <a:rPr lang="en-US" dirty="0"/>
              <a:t>Understanding Query Performance issues in </a:t>
            </a:r>
            <a:r>
              <a:rPr lang="en-US" dirty="0" err="1"/>
              <a:t>Postgre</a:t>
            </a:r>
            <a:endParaRPr lang="en-US" dirty="0"/>
          </a:p>
          <a:p>
            <a:r>
              <a:rPr lang="en-US" dirty="0"/>
              <a:t>Explain Vs Explain Analyze options and interpretation</a:t>
            </a:r>
          </a:p>
          <a:p>
            <a:r>
              <a:rPr lang="en-US" dirty="0"/>
              <a:t>Table Statistics</a:t>
            </a:r>
            <a:endParaRPr lang="en-IN"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48354267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7" name="Picture 6">
            <a:extLst>
              <a:ext uri="{FF2B5EF4-FFF2-40B4-BE49-F238E27FC236}">
                <a16:creationId xmlns:a16="http://schemas.microsoft.com/office/drawing/2014/main" id="{7F13E249-E810-4FB0-B46D-04774E71680E}"/>
              </a:ext>
            </a:extLst>
          </p:cNvPr>
          <p:cNvPicPr>
            <a:picLocks noChangeAspect="1"/>
          </p:cNvPicPr>
          <p:nvPr/>
        </p:nvPicPr>
        <p:blipFill rotWithShape="1">
          <a:blip r:embed="rId2"/>
          <a:srcRect t="4044" b="10183"/>
          <a:stretch/>
        </p:blipFill>
        <p:spPr>
          <a:xfrm>
            <a:off x="0" y="1480008"/>
            <a:ext cx="9144000" cy="4769963"/>
          </a:xfrm>
          <a:prstGeom prst="rect">
            <a:avLst/>
          </a:prstGeom>
        </p:spPr>
      </p:pic>
    </p:spTree>
    <p:extLst>
      <p:ext uri="{BB962C8B-B14F-4D97-AF65-F5344CB8AC3E}">
        <p14:creationId xmlns:p14="http://schemas.microsoft.com/office/powerpoint/2010/main" val="1594557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F4655-6D63-4BA3-A8C4-55058F898C76}"/>
              </a:ext>
            </a:extLst>
          </p:cNvPr>
          <p:cNvSpPr>
            <a:spLocks noGrp="1"/>
          </p:cNvSpPr>
          <p:nvPr>
            <p:ph type="title"/>
          </p:nvPr>
        </p:nvSpPr>
        <p:spPr/>
        <p:txBody>
          <a:bodyPr/>
          <a:lstStyle/>
          <a:p>
            <a:r>
              <a:rPr lang="en-US" dirty="0"/>
              <a:t>Database Cluster, Databases, and Tables</a:t>
            </a:r>
            <a:endParaRPr lang="en-IN" dirty="0"/>
          </a:p>
        </p:txBody>
      </p:sp>
      <p:pic>
        <p:nvPicPr>
          <p:cNvPr id="5" name="Picture 4">
            <a:extLst>
              <a:ext uri="{FF2B5EF4-FFF2-40B4-BE49-F238E27FC236}">
                <a16:creationId xmlns:a16="http://schemas.microsoft.com/office/drawing/2014/main" id="{99C1FD69-9FAA-4241-A622-EE2262A7B89A}"/>
              </a:ext>
            </a:extLst>
          </p:cNvPr>
          <p:cNvPicPr>
            <a:picLocks noChangeAspect="1"/>
          </p:cNvPicPr>
          <p:nvPr/>
        </p:nvPicPr>
        <p:blipFill rotWithShape="1">
          <a:blip r:embed="rId2"/>
          <a:srcRect b="31627"/>
          <a:stretch/>
        </p:blipFill>
        <p:spPr>
          <a:xfrm>
            <a:off x="0" y="1670605"/>
            <a:ext cx="9144000" cy="3617831"/>
          </a:xfrm>
          <a:prstGeom prst="rect">
            <a:avLst/>
          </a:prstGeom>
        </p:spPr>
      </p:pic>
    </p:spTree>
    <p:extLst>
      <p:ext uri="{BB962C8B-B14F-4D97-AF65-F5344CB8AC3E}">
        <p14:creationId xmlns:p14="http://schemas.microsoft.com/office/powerpoint/2010/main" val="2467552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35192-BA31-48AA-B402-6842725EDBC8}"/>
              </a:ext>
            </a:extLst>
          </p:cNvPr>
          <p:cNvSpPr>
            <a:spLocks noGrp="1"/>
          </p:cNvSpPr>
          <p:nvPr>
            <p:ph sz="quarter" idx="12"/>
          </p:nvPr>
        </p:nvSpPr>
        <p:spPr/>
        <p:txBody>
          <a:bodyPr/>
          <a:lstStyle/>
          <a:p>
            <a:r>
              <a:rPr lang="en-US" dirty="0"/>
              <a:t>A database cluster basically is one directory referred to as base directory, and it contains some subdirectories and lots of files.</a:t>
            </a:r>
          </a:p>
          <a:p>
            <a:r>
              <a:rPr lang="en-US" dirty="0"/>
              <a:t>If we execute the </a:t>
            </a:r>
            <a:r>
              <a:rPr lang="en-US" dirty="0" err="1"/>
              <a:t>initdb</a:t>
            </a:r>
            <a:r>
              <a:rPr lang="en-US" dirty="0"/>
              <a:t> utility to initialize a new database cluster, a base directory will be created under the specified directory. </a:t>
            </a:r>
          </a:p>
          <a:p>
            <a:r>
              <a:rPr lang="en-US" dirty="0"/>
              <a:t>Path of the base directory is usually set to the environment variable PGDATA.</a:t>
            </a:r>
            <a:endParaRPr lang="en-IN" dirty="0"/>
          </a:p>
        </p:txBody>
      </p:sp>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spTree>
    <p:extLst>
      <p:ext uri="{BB962C8B-B14F-4D97-AF65-F5344CB8AC3E}">
        <p14:creationId xmlns:p14="http://schemas.microsoft.com/office/powerpoint/2010/main" val="92788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00B64-6D68-4016-8195-371F9328FEF9}"/>
              </a:ext>
            </a:extLst>
          </p:cNvPr>
          <p:cNvSpPr>
            <a:spLocks noGrp="1"/>
          </p:cNvSpPr>
          <p:nvPr>
            <p:ph type="title"/>
          </p:nvPr>
        </p:nvSpPr>
        <p:spPr/>
        <p:txBody>
          <a:bodyPr/>
          <a:lstStyle/>
          <a:p>
            <a:r>
              <a:rPr lang="en-US" dirty="0"/>
              <a:t>Physical Structure of Database Cluster</a:t>
            </a:r>
            <a:endParaRPr lang="en-IN" dirty="0"/>
          </a:p>
        </p:txBody>
      </p:sp>
      <p:pic>
        <p:nvPicPr>
          <p:cNvPr id="21506" name="Picture 2" descr="Fig. 1.2. An example of database cluster.">
            <a:extLst>
              <a:ext uri="{FF2B5EF4-FFF2-40B4-BE49-F238E27FC236}">
                <a16:creationId xmlns:a16="http://schemas.microsoft.com/office/drawing/2014/main" id="{687A0B6F-CB3A-40D6-816C-10608B7510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96473"/>
            <a:ext cx="9144000" cy="488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932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5" name="Picture 4">
            <a:extLst>
              <a:ext uri="{FF2B5EF4-FFF2-40B4-BE49-F238E27FC236}">
                <a16:creationId xmlns:a16="http://schemas.microsoft.com/office/drawing/2014/main" id="{8C1499EC-03DC-443D-8571-A92DFD6F6066}"/>
              </a:ext>
            </a:extLst>
          </p:cNvPr>
          <p:cNvPicPr>
            <a:picLocks noChangeAspect="1"/>
          </p:cNvPicPr>
          <p:nvPr/>
        </p:nvPicPr>
        <p:blipFill rotWithShape="1">
          <a:blip r:embed="rId2"/>
          <a:srcRect l="11970" t="19594" r="13251" b="6026"/>
          <a:stretch/>
        </p:blipFill>
        <p:spPr>
          <a:xfrm>
            <a:off x="263950" y="1498862"/>
            <a:ext cx="8710894" cy="4873658"/>
          </a:xfrm>
          <a:prstGeom prst="rect">
            <a:avLst/>
          </a:prstGeom>
        </p:spPr>
      </p:pic>
    </p:spTree>
    <p:extLst>
      <p:ext uri="{BB962C8B-B14F-4D97-AF65-F5344CB8AC3E}">
        <p14:creationId xmlns:p14="http://schemas.microsoft.com/office/powerpoint/2010/main" val="2312835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Layout of a Database Cluster</a:t>
            </a:r>
            <a:endParaRPr lang="en-IN" dirty="0"/>
          </a:p>
        </p:txBody>
      </p:sp>
      <p:pic>
        <p:nvPicPr>
          <p:cNvPr id="4" name="Picture 3">
            <a:extLst>
              <a:ext uri="{FF2B5EF4-FFF2-40B4-BE49-F238E27FC236}">
                <a16:creationId xmlns:a16="http://schemas.microsoft.com/office/drawing/2014/main" id="{99CC57EC-6679-46B3-BD6F-C8CABA93366B}"/>
              </a:ext>
            </a:extLst>
          </p:cNvPr>
          <p:cNvPicPr>
            <a:picLocks noChangeAspect="1"/>
          </p:cNvPicPr>
          <p:nvPr/>
        </p:nvPicPr>
        <p:blipFill rotWithShape="1">
          <a:blip r:embed="rId2"/>
          <a:srcRect l="12225" t="32451" r="15670" b="42807"/>
          <a:stretch/>
        </p:blipFill>
        <p:spPr>
          <a:xfrm>
            <a:off x="263952" y="2039318"/>
            <a:ext cx="8629818" cy="1901086"/>
          </a:xfrm>
          <a:prstGeom prst="rect">
            <a:avLst/>
          </a:prstGeom>
        </p:spPr>
      </p:pic>
    </p:spTree>
    <p:extLst>
      <p:ext uri="{BB962C8B-B14F-4D97-AF65-F5344CB8AC3E}">
        <p14:creationId xmlns:p14="http://schemas.microsoft.com/office/powerpoint/2010/main" val="3284175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47B45-DB0A-4CF4-BABF-F5B554F99DD6}"/>
              </a:ext>
            </a:extLst>
          </p:cNvPr>
          <p:cNvSpPr>
            <a:spLocks noGrp="1"/>
          </p:cNvSpPr>
          <p:nvPr>
            <p:ph sz="quarter" idx="12"/>
          </p:nvPr>
        </p:nvSpPr>
        <p:spPr>
          <a:xfrm>
            <a:off x="457201" y="1381125"/>
            <a:ext cx="8228012" cy="1465770"/>
          </a:xfrm>
        </p:spPr>
        <p:txBody>
          <a:bodyPr/>
          <a:lstStyle/>
          <a:p>
            <a:r>
              <a:rPr lang="en-US" dirty="0"/>
              <a:t>A tablespace in PostgreSQL is an additional data area outside the base directory. </a:t>
            </a:r>
          </a:p>
          <a:p>
            <a:r>
              <a:rPr lang="en-US" dirty="0"/>
              <a:t>This function has been implemented in version 8.0.</a:t>
            </a:r>
            <a:endParaRPr lang="en-IN" dirty="0"/>
          </a:p>
        </p:txBody>
      </p:sp>
      <p:sp>
        <p:nvSpPr>
          <p:cNvPr id="3" name="Title 2">
            <a:extLst>
              <a:ext uri="{FF2B5EF4-FFF2-40B4-BE49-F238E27FC236}">
                <a16:creationId xmlns:a16="http://schemas.microsoft.com/office/drawing/2014/main" id="{A95E0C4E-BD59-40EA-A37A-3392464AA66F}"/>
              </a:ext>
            </a:extLst>
          </p:cNvPr>
          <p:cNvSpPr>
            <a:spLocks noGrp="1"/>
          </p:cNvSpPr>
          <p:nvPr>
            <p:ph type="title"/>
          </p:nvPr>
        </p:nvSpPr>
        <p:spPr/>
        <p:txBody>
          <a:bodyPr/>
          <a:lstStyle/>
          <a:p>
            <a:r>
              <a:rPr lang="en-US" dirty="0"/>
              <a:t> Tablespaces</a:t>
            </a:r>
            <a:endParaRPr lang="en-IN" dirty="0"/>
          </a:p>
        </p:txBody>
      </p:sp>
      <p:pic>
        <p:nvPicPr>
          <p:cNvPr id="22530" name="Picture 2" descr="Fig. 1.3. A Tablespace in the Database Cluster.">
            <a:extLst>
              <a:ext uri="{FF2B5EF4-FFF2-40B4-BE49-F238E27FC236}">
                <a16:creationId xmlns:a16="http://schemas.microsoft.com/office/drawing/2014/main" id="{2FBD5B05-057F-4A50-BC71-837B4D8243E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73363"/>
            <a:ext cx="9144000" cy="408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13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57E7A7-4F48-4C41-8A55-D5D012802EA9}"/>
              </a:ext>
            </a:extLst>
          </p:cNvPr>
          <p:cNvSpPr>
            <a:spLocks noGrp="1"/>
          </p:cNvSpPr>
          <p:nvPr>
            <p:ph sz="quarter" idx="12"/>
          </p:nvPr>
        </p:nvSpPr>
        <p:spPr/>
        <p:txBody>
          <a:bodyPr/>
          <a:lstStyle/>
          <a:p>
            <a:r>
              <a:rPr lang="en-US" dirty="0"/>
              <a:t>Inside the data file (heap table and index, as well as the free space map and visibility map), it is divided into pages (or blocks) of fixed length, the default is 8192 byte (8 KB). </a:t>
            </a:r>
          </a:p>
          <a:p>
            <a:r>
              <a:rPr lang="en-US" dirty="0"/>
              <a:t>Those pages within each file are numbered sequentially from 0, and such numbers are called as block numbers. </a:t>
            </a:r>
          </a:p>
          <a:p>
            <a:r>
              <a:rPr lang="en-US" dirty="0"/>
              <a:t>If the file has been filled up, PostgreSQL adds a new empty page to the end of the file to increase the file size.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37912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pic>
        <p:nvPicPr>
          <p:cNvPr id="23554" name="Picture 2" descr="Fig. 1.4. Page layout of a heap table file.">
            <a:extLst>
              <a:ext uri="{FF2B5EF4-FFF2-40B4-BE49-F238E27FC236}">
                <a16:creationId xmlns:a16="http://schemas.microsoft.com/office/drawing/2014/main" id="{9342F8A8-41CC-42CC-A972-E3CEA01BC2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26764"/>
            <a:ext cx="9144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699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heap tuple(s) – A heap tuple is a record data itself. They are stacked in order from the bottom of the page</a:t>
            </a:r>
          </a:p>
          <a:p>
            <a:r>
              <a:rPr lang="en-US" dirty="0"/>
              <a:t>line pointer(s) – A line pointer is 4 byte long and holds a pointer to each heap tuple. It is also called an item pointer.</a:t>
            </a:r>
          </a:p>
          <a:p>
            <a:r>
              <a:rPr lang="en-US" dirty="0"/>
              <a:t>Line pointers form a simple array, which plays the role of index to the tuples. Each index is numbered sequentially from 1, and called offset number. When a new tuple is added to the page, a new line pointer is also pushed onto the array to point to the new one.</a:t>
            </a:r>
            <a:endParaRPr lang="en-IN" dirty="0"/>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26013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p:txBody>
          <a:bodyPr>
            <a:normAutofit/>
          </a:bodyPr>
          <a:lstStyle/>
          <a:p>
            <a:r>
              <a:rPr lang="en-US" dirty="0"/>
              <a:t>Moving Data the Copy command</a:t>
            </a:r>
          </a:p>
          <a:p>
            <a:r>
              <a:rPr lang="en-US" dirty="0"/>
              <a:t>Querying Metadata Information </a:t>
            </a:r>
            <a:r>
              <a:rPr lang="en-US" dirty="0" err="1"/>
              <a:t>Postgre</a:t>
            </a:r>
            <a:endParaRPr lang="en-US" dirty="0"/>
          </a:p>
          <a:p>
            <a:r>
              <a:rPr lang="en-US" dirty="0"/>
              <a:t>Compare Dictionaries Vs Meta data tables of </a:t>
            </a:r>
            <a:r>
              <a:rPr lang="en-US" dirty="0" err="1"/>
              <a:t>Postgre</a:t>
            </a:r>
            <a:endParaRPr lang="en-US" dirty="0"/>
          </a:p>
          <a:p>
            <a:r>
              <a:rPr lang="en-US" dirty="0"/>
              <a:t>Table Partitions In </a:t>
            </a:r>
            <a:r>
              <a:rPr lang="en-US" dirty="0" err="1"/>
              <a:t>Postgre</a:t>
            </a:r>
            <a:endParaRPr lang="en-US" dirty="0"/>
          </a:p>
          <a:p>
            <a:r>
              <a:rPr lang="en-US" dirty="0"/>
              <a:t>Partition Setup</a:t>
            </a:r>
          </a:p>
          <a:p>
            <a:endParaRPr lang="en-US" dirty="0"/>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9888376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fontScale="92500"/>
          </a:bodyPr>
          <a:lstStyle/>
          <a:p>
            <a:r>
              <a:rPr lang="en-US" dirty="0"/>
              <a:t>header data – A header data defined by the structure </a:t>
            </a:r>
            <a:r>
              <a:rPr lang="en-US" dirty="0" err="1"/>
              <a:t>PageHeaderData</a:t>
            </a:r>
            <a:r>
              <a:rPr lang="en-US" dirty="0"/>
              <a:t> is allocated in the beginning of the page. It is 24 byte long and contains general information about the page. </a:t>
            </a:r>
          </a:p>
          <a:p>
            <a:r>
              <a:rPr lang="en-US" dirty="0"/>
              <a:t>The major variables of the structure are described below.</a:t>
            </a:r>
          </a:p>
          <a:p>
            <a:pPr lvl="1"/>
            <a:r>
              <a:rPr lang="en-US" dirty="0" err="1"/>
              <a:t>pd_lsn</a:t>
            </a:r>
            <a:r>
              <a:rPr lang="en-US" dirty="0"/>
              <a:t> – This variable stores the LSN of XLOG record written by the last change of this page. It is an 8-byte unsigned integer, related to the WAL (Write-Ahead Logging) mechanism. The details are described in Chapter 9.</a:t>
            </a:r>
          </a:p>
          <a:p>
            <a:pPr lvl="1"/>
            <a:r>
              <a:rPr lang="en-US" dirty="0" err="1"/>
              <a:t>pd_checksum</a:t>
            </a:r>
            <a:r>
              <a:rPr lang="en-US" dirty="0"/>
              <a:t> – This variable stores the checksum value of this page. (Note that this variable is supported in version 9.3 or later; in earlier versions, this part had stored the </a:t>
            </a:r>
            <a:r>
              <a:rPr lang="en-US" dirty="0" err="1"/>
              <a:t>timelineId</a:t>
            </a:r>
            <a:r>
              <a:rPr lang="en-US" dirty="0"/>
              <a:t> of the page.)</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683358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err="1"/>
              <a:t>pd_lower</a:t>
            </a:r>
            <a:r>
              <a:rPr lang="en-US" dirty="0"/>
              <a:t>, </a:t>
            </a:r>
            <a:r>
              <a:rPr lang="en-US" dirty="0" err="1"/>
              <a:t>pd_upper</a:t>
            </a:r>
            <a:r>
              <a:rPr lang="en-US" dirty="0"/>
              <a:t> – </a:t>
            </a:r>
            <a:r>
              <a:rPr lang="en-US" dirty="0" err="1"/>
              <a:t>pd_lower</a:t>
            </a:r>
            <a:r>
              <a:rPr lang="en-US" dirty="0"/>
              <a:t> points to the end of line pointers, and </a:t>
            </a:r>
            <a:r>
              <a:rPr lang="en-US" dirty="0" err="1"/>
              <a:t>pd_upper</a:t>
            </a:r>
            <a:r>
              <a:rPr lang="en-US" dirty="0"/>
              <a:t> to the beginning of the newest heap tuple.</a:t>
            </a:r>
          </a:p>
          <a:p>
            <a:r>
              <a:rPr lang="en-US" dirty="0" err="1"/>
              <a:t>pd_special</a:t>
            </a:r>
            <a:r>
              <a:rPr lang="en-US" dirty="0"/>
              <a:t> – This variable is for indexes. In the page within tables, it points to the end of the page. (In the page within indexes, it points to the beginning of special space which is the data area held only by indexes and contains the particular data according to the kind of index types such as B-tree, </a:t>
            </a:r>
            <a:r>
              <a:rPr lang="en-US" dirty="0" err="1"/>
              <a:t>GiST</a:t>
            </a:r>
            <a:r>
              <a:rPr lang="en-US" dirty="0"/>
              <a:t>, </a:t>
            </a:r>
            <a:r>
              <a:rPr lang="en-US" dirty="0" err="1"/>
              <a:t>GiN</a:t>
            </a:r>
            <a:r>
              <a:rPr lang="en-US" dirty="0"/>
              <a:t>, etc.)</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1563145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1BBCC-F254-462D-8249-B6DDB23C4FC4}"/>
              </a:ext>
            </a:extLst>
          </p:cNvPr>
          <p:cNvSpPr>
            <a:spLocks noGrp="1"/>
          </p:cNvSpPr>
          <p:nvPr>
            <p:ph sz="quarter" idx="12"/>
          </p:nvPr>
        </p:nvSpPr>
        <p:spPr/>
        <p:txBody>
          <a:bodyPr>
            <a:normAutofit/>
          </a:bodyPr>
          <a:lstStyle/>
          <a:p>
            <a:r>
              <a:rPr lang="en-US" dirty="0"/>
              <a:t>An empty space between the end of line pointers and the beginning of the newest tuple is referred to as free space or hole.</a:t>
            </a:r>
          </a:p>
          <a:p>
            <a:r>
              <a:rPr lang="en-US" dirty="0"/>
              <a:t>To identify a tuple within the table, tuple identifier (TID) is internally used. </a:t>
            </a:r>
          </a:p>
          <a:p>
            <a:r>
              <a:rPr lang="en-US" dirty="0"/>
              <a:t>A TID comprises a pair of values: the block number of the page that contains the tuple, and the offset number of the line pointer that points to the tuple. </a:t>
            </a:r>
          </a:p>
        </p:txBody>
      </p:sp>
      <p:sp>
        <p:nvSpPr>
          <p:cNvPr id="3" name="Title 2">
            <a:extLst>
              <a:ext uri="{FF2B5EF4-FFF2-40B4-BE49-F238E27FC236}">
                <a16:creationId xmlns:a16="http://schemas.microsoft.com/office/drawing/2014/main" id="{2E287C0D-1B9E-4D95-B58E-32AC5876B360}"/>
              </a:ext>
            </a:extLst>
          </p:cNvPr>
          <p:cNvSpPr>
            <a:spLocks noGrp="1"/>
          </p:cNvSpPr>
          <p:nvPr>
            <p:ph type="title"/>
          </p:nvPr>
        </p:nvSpPr>
        <p:spPr/>
        <p:txBody>
          <a:bodyPr/>
          <a:lstStyle/>
          <a:p>
            <a:r>
              <a:rPr lang="en-US" dirty="0"/>
              <a:t>Internal Layout of a Heap Table File</a:t>
            </a:r>
            <a:endParaRPr lang="en-IN" dirty="0"/>
          </a:p>
        </p:txBody>
      </p:sp>
    </p:spTree>
    <p:extLst>
      <p:ext uri="{BB962C8B-B14F-4D97-AF65-F5344CB8AC3E}">
        <p14:creationId xmlns:p14="http://schemas.microsoft.com/office/powerpoint/2010/main" val="4123961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4578" name="Picture 2" descr="Fig. 1.5. Writing of a heap tuple.">
            <a:extLst>
              <a:ext uri="{FF2B5EF4-FFF2-40B4-BE49-F238E27FC236}">
                <a16:creationId xmlns:a16="http://schemas.microsoft.com/office/drawing/2014/main" id="{E80CFB7D-A574-42FD-B699-5C197EC5DC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408238"/>
            <a:ext cx="9144000" cy="204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02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a:bodyPr>
          <a:lstStyle/>
          <a:p>
            <a:r>
              <a:rPr lang="en-US" dirty="0"/>
              <a:t>Writing Heap Tuples</a:t>
            </a:r>
          </a:p>
          <a:p>
            <a:pPr lvl="1"/>
            <a:r>
              <a:rPr lang="en-US" dirty="0"/>
              <a:t>Suppose a table composed of one page which contains just one heap tuple. </a:t>
            </a:r>
          </a:p>
          <a:p>
            <a:pPr lvl="1"/>
            <a:r>
              <a:rPr lang="en-US" dirty="0"/>
              <a:t>The pd_lower of this page points to the first line pointer, and both the line pointer and the </a:t>
            </a:r>
            <a:r>
              <a:rPr lang="en-US" dirty="0" err="1"/>
              <a:t>pd_upper</a:t>
            </a:r>
            <a:r>
              <a:rPr lang="en-US" dirty="0"/>
              <a:t> point to the first heap tuple. </a:t>
            </a:r>
          </a:p>
          <a:p>
            <a:pPr lvl="1"/>
            <a:r>
              <a:rPr lang="en-US" dirty="0"/>
              <a:t>When the second tuple is inserted, it is placed after the first one. </a:t>
            </a:r>
          </a:p>
          <a:p>
            <a:pPr lvl="1"/>
            <a:r>
              <a:rPr lang="en-US" dirty="0"/>
              <a:t>The second line pointer is pushed onto the first one, and it points to the second tuple. </a:t>
            </a:r>
          </a:p>
          <a:p>
            <a:pPr lvl="1"/>
            <a:r>
              <a:rPr lang="en-US" dirty="0"/>
              <a:t>The pd_lower changes to point to the second line pointer, and the </a:t>
            </a:r>
            <a:r>
              <a:rPr lang="en-US" dirty="0" err="1"/>
              <a:t>pd_upper</a:t>
            </a:r>
            <a:r>
              <a:rPr lang="en-US" dirty="0"/>
              <a:t> to the second heap tuple. </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250073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CEC53-E06B-453D-BEAB-115B36E3C139}"/>
              </a:ext>
            </a:extLst>
          </p:cNvPr>
          <p:cNvSpPr>
            <a:spLocks noGrp="1"/>
          </p:cNvSpPr>
          <p:nvPr>
            <p:ph sz="quarter" idx="12"/>
          </p:nvPr>
        </p:nvSpPr>
        <p:spPr/>
        <p:txBody>
          <a:bodyPr>
            <a:normAutofit fontScale="92500" lnSpcReduction="10000"/>
          </a:bodyPr>
          <a:lstStyle/>
          <a:p>
            <a:r>
              <a:rPr lang="en-US" dirty="0"/>
              <a:t>Reading Heap Tuples</a:t>
            </a:r>
          </a:p>
          <a:p>
            <a:pPr lvl="1"/>
            <a:r>
              <a:rPr lang="en-US" dirty="0"/>
              <a:t>Two typical access methods, sequential scan and B-tree index scan, are outlined here:</a:t>
            </a:r>
          </a:p>
          <a:p>
            <a:pPr lvl="1"/>
            <a:r>
              <a:rPr lang="en-US" dirty="0"/>
              <a:t>Sequential scan – All tuples in all pages are sequentially read by scanning all line pointers in each page. </a:t>
            </a:r>
          </a:p>
          <a:p>
            <a:pPr lvl="1"/>
            <a:r>
              <a:rPr lang="en-US" dirty="0"/>
              <a:t>B-tree index scan – An index file contains index tuples, each of which is composed of an index key and a TID pointing to the target heap tuple. </a:t>
            </a:r>
          </a:p>
          <a:p>
            <a:pPr lvl="1"/>
            <a:r>
              <a:rPr lang="en-US" dirty="0"/>
              <a:t>If the index tuple with the key that you are looking for has been found, PostgreSQL reads the desired heap tuple using the obtained TID value. </a:t>
            </a:r>
          </a:p>
          <a:p>
            <a:pPr lvl="1"/>
            <a:r>
              <a:rPr lang="en-US" dirty="0"/>
              <a:t>It means that the target heap tuple is 2nd tuple in the 7th page within the table, so PostgreSQL can read the desired heap tuple without unnecessary scanning in the pages.</a:t>
            </a:r>
            <a:endParaRPr lang="en-IN" dirty="0"/>
          </a:p>
        </p:txBody>
      </p:sp>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spTree>
    <p:extLst>
      <p:ext uri="{BB962C8B-B14F-4D97-AF65-F5344CB8AC3E}">
        <p14:creationId xmlns:p14="http://schemas.microsoft.com/office/powerpoint/2010/main" val="1096449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8B65-5C1A-4795-96DE-DBB3BC48A92F}"/>
              </a:ext>
            </a:extLst>
          </p:cNvPr>
          <p:cNvSpPr>
            <a:spLocks noGrp="1"/>
          </p:cNvSpPr>
          <p:nvPr>
            <p:ph type="title"/>
          </p:nvPr>
        </p:nvSpPr>
        <p:spPr/>
        <p:txBody>
          <a:bodyPr/>
          <a:lstStyle/>
          <a:p>
            <a:r>
              <a:rPr lang="en-US" dirty="0"/>
              <a:t>The Methods of Writing and Reading Tuples</a:t>
            </a:r>
            <a:endParaRPr lang="en-IN" dirty="0"/>
          </a:p>
        </p:txBody>
      </p:sp>
      <p:pic>
        <p:nvPicPr>
          <p:cNvPr id="25602" name="Picture 2" descr="Fig. 1.6. Sequential scan and index scan.">
            <a:extLst>
              <a:ext uri="{FF2B5EF4-FFF2-40B4-BE49-F238E27FC236}">
                <a16:creationId xmlns:a16="http://schemas.microsoft.com/office/drawing/2014/main" id="{F6B5CABE-AA05-4E02-AE36-6D6F2B2A84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64850"/>
            <a:ext cx="9144000" cy="488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679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0861D-13A7-45E4-8C71-FE0647B16083}"/>
              </a:ext>
            </a:extLst>
          </p:cNvPr>
          <p:cNvSpPr>
            <a:spLocks noGrp="1"/>
          </p:cNvSpPr>
          <p:nvPr>
            <p:ph sz="quarter" idx="12"/>
          </p:nvPr>
        </p:nvSpPr>
        <p:spPr>
          <a:xfrm>
            <a:off x="457201" y="1381125"/>
            <a:ext cx="8228012" cy="5151650"/>
          </a:xfrm>
        </p:spPr>
        <p:txBody>
          <a:bodyPr>
            <a:normAutofit fontScale="85000" lnSpcReduction="20000"/>
          </a:bodyPr>
          <a:lstStyle/>
          <a:p>
            <a:r>
              <a:rPr lang="en-US" dirty="0"/>
              <a:t>PostgreSQL is a client/server type relational database management system with the multi-process architecture and runs on a single host.</a:t>
            </a:r>
          </a:p>
          <a:p>
            <a:r>
              <a:rPr lang="en-US" dirty="0"/>
              <a:t>A collection of multiple processes cooperatively managing one database cluster is usually referred to as a 'PostgreSQL server', and it contains the following types of processes:</a:t>
            </a:r>
          </a:p>
          <a:p>
            <a:pPr lvl="1"/>
            <a:r>
              <a:rPr lang="en-US" dirty="0"/>
              <a:t>A </a:t>
            </a:r>
            <a:r>
              <a:rPr lang="en-US" dirty="0" err="1"/>
              <a:t>postgres</a:t>
            </a:r>
            <a:r>
              <a:rPr lang="en-US" dirty="0"/>
              <a:t> server process is a parent of all processes related to a database cluster management.</a:t>
            </a:r>
          </a:p>
          <a:p>
            <a:pPr lvl="1"/>
            <a:r>
              <a:rPr lang="en-US" dirty="0"/>
              <a:t>Each backend process handles all queries and statements issued by a connected client.</a:t>
            </a:r>
          </a:p>
          <a:p>
            <a:pPr lvl="1"/>
            <a:r>
              <a:rPr lang="en-US" dirty="0"/>
              <a:t>Various background processes perform processes of each feature (e.g., VACUUM and CHECKPOINT processes) for database management.</a:t>
            </a:r>
          </a:p>
          <a:p>
            <a:pPr lvl="1"/>
            <a:r>
              <a:rPr lang="en-US" dirty="0"/>
              <a:t>In the replication associated processes, they perform the streaming replication. </a:t>
            </a:r>
          </a:p>
          <a:p>
            <a:pPr lvl="1"/>
            <a:r>
              <a:rPr lang="en-US" dirty="0"/>
              <a:t>In the background worker process supported from version 9.3, it can perform any processing implemented by users. As not going into detail here, refer to the official document.</a:t>
            </a:r>
            <a:endParaRPr lang="en-IN" dirty="0"/>
          </a:p>
        </p:txBody>
      </p:sp>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spTree>
    <p:extLst>
      <p:ext uri="{BB962C8B-B14F-4D97-AF65-F5344CB8AC3E}">
        <p14:creationId xmlns:p14="http://schemas.microsoft.com/office/powerpoint/2010/main" val="3592658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E0117D-5BBD-4631-8F15-07CFE6BD49DB}"/>
              </a:ext>
            </a:extLst>
          </p:cNvPr>
          <p:cNvSpPr>
            <a:spLocks noGrp="1"/>
          </p:cNvSpPr>
          <p:nvPr>
            <p:ph type="title"/>
          </p:nvPr>
        </p:nvSpPr>
        <p:spPr/>
        <p:txBody>
          <a:bodyPr/>
          <a:lstStyle/>
          <a:p>
            <a:r>
              <a:rPr lang="en-IN" dirty="0"/>
              <a:t>Process and Memory Architecture</a:t>
            </a:r>
          </a:p>
        </p:txBody>
      </p:sp>
      <p:pic>
        <p:nvPicPr>
          <p:cNvPr id="26626" name="Picture 2" descr="Fig. 2.1. An example of the process architecture in PostgreSQL.">
            <a:extLst>
              <a:ext uri="{FF2B5EF4-FFF2-40B4-BE49-F238E27FC236}">
                <a16:creationId xmlns:a16="http://schemas.microsoft.com/office/drawing/2014/main" id="{BB9E5E62-4C3F-49AB-B41E-03E5696F85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35" y="1911890"/>
            <a:ext cx="9144000" cy="405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29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457201" y="1381125"/>
            <a:ext cx="8228012" cy="5123370"/>
          </a:xfrm>
        </p:spPr>
        <p:txBody>
          <a:bodyPr>
            <a:normAutofit fontScale="85000" lnSpcReduction="20000"/>
          </a:bodyPr>
          <a:lstStyle/>
          <a:p>
            <a:r>
              <a:rPr lang="en-US" dirty="0"/>
              <a:t>A </a:t>
            </a:r>
            <a:r>
              <a:rPr lang="en-US" dirty="0" err="1"/>
              <a:t>postgres</a:t>
            </a:r>
            <a:r>
              <a:rPr lang="en-US" dirty="0"/>
              <a:t> server process is a parent of all in a PostgreSQL server. </a:t>
            </a:r>
          </a:p>
          <a:p>
            <a:r>
              <a:rPr lang="en-US" dirty="0"/>
              <a:t>In the earlier versions, it was called ‘postmaster’.</a:t>
            </a:r>
          </a:p>
          <a:p>
            <a:r>
              <a:rPr lang="en-US" dirty="0"/>
              <a:t>By executing the </a:t>
            </a:r>
            <a:r>
              <a:rPr lang="en-US" dirty="0" err="1"/>
              <a:t>pg_ctl</a:t>
            </a:r>
            <a:r>
              <a:rPr lang="en-US" dirty="0"/>
              <a:t> utility with start option, a </a:t>
            </a:r>
            <a:r>
              <a:rPr lang="en-US" dirty="0" err="1"/>
              <a:t>postgres</a:t>
            </a:r>
            <a:r>
              <a:rPr lang="en-US" dirty="0"/>
              <a:t> server process starts up. </a:t>
            </a:r>
          </a:p>
          <a:p>
            <a:r>
              <a:rPr lang="en-US" dirty="0"/>
              <a:t>Then, it allocates a shared memory area in memory, starts various background processes, starts replication associated processes and background worker processes if necessary, and waits for connection requests from clients. </a:t>
            </a:r>
          </a:p>
          <a:p>
            <a:r>
              <a:rPr lang="en-US" dirty="0"/>
              <a:t>Whenever receiving a connection request from a client, it starts a backend process. (And then, the started backend process handles all queries issued by the connected client.)</a:t>
            </a:r>
          </a:p>
          <a:p>
            <a:r>
              <a:rPr lang="en-US" dirty="0"/>
              <a:t>A </a:t>
            </a:r>
            <a:r>
              <a:rPr lang="en-US" dirty="0" err="1"/>
              <a:t>postgres</a:t>
            </a:r>
            <a:r>
              <a:rPr lang="en-US" dirty="0"/>
              <a:t> server process listens to one network port, the default port is 5432. Although more than one PostgreSQL server can be run on the same host, each server should be set to listen to different port number in each other, e.g., 5432, 5433, etc.</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Postgres Server Process</a:t>
            </a:r>
          </a:p>
        </p:txBody>
      </p:sp>
    </p:spTree>
    <p:extLst>
      <p:ext uri="{BB962C8B-B14F-4D97-AF65-F5344CB8AC3E}">
        <p14:creationId xmlns:p14="http://schemas.microsoft.com/office/powerpoint/2010/main" val="2486710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E3D21-DF06-40B9-A314-24EE63AFCF80}"/>
              </a:ext>
            </a:extLst>
          </p:cNvPr>
          <p:cNvSpPr>
            <a:spLocks noGrp="1"/>
          </p:cNvSpPr>
          <p:nvPr>
            <p:ph sz="quarter" idx="12"/>
          </p:nvPr>
        </p:nvSpPr>
        <p:spPr>
          <a:xfrm>
            <a:off x="457201" y="1381125"/>
            <a:ext cx="8228012" cy="5132797"/>
          </a:xfrm>
        </p:spPr>
        <p:txBody>
          <a:bodyPr>
            <a:normAutofit fontScale="85000" lnSpcReduction="20000"/>
          </a:bodyPr>
          <a:lstStyle/>
          <a:p>
            <a:r>
              <a:rPr lang="en-US" dirty="0"/>
              <a:t>Introduction to PL/PGSQL</a:t>
            </a:r>
          </a:p>
          <a:p>
            <a:r>
              <a:rPr lang="en-US" dirty="0"/>
              <a:t>Control structures Overview</a:t>
            </a:r>
          </a:p>
          <a:p>
            <a:r>
              <a:rPr lang="en-US" dirty="0"/>
              <a:t>Loops Overview</a:t>
            </a:r>
          </a:p>
          <a:p>
            <a:r>
              <a:rPr lang="en-US" dirty="0"/>
              <a:t>Creating Anonymous blocks in </a:t>
            </a:r>
            <a:r>
              <a:rPr lang="en-US" dirty="0" err="1"/>
              <a:t>postgre</a:t>
            </a:r>
            <a:endParaRPr lang="en-US" dirty="0"/>
          </a:p>
          <a:p>
            <a:r>
              <a:rPr lang="en-US" dirty="0"/>
              <a:t>Understanding Cursors</a:t>
            </a:r>
          </a:p>
          <a:p>
            <a:r>
              <a:rPr lang="en-US" dirty="0"/>
              <a:t>Bound Vs Unbound Cursors</a:t>
            </a:r>
          </a:p>
          <a:p>
            <a:r>
              <a:rPr lang="en-US" dirty="0"/>
              <a:t>Creating Subprograms (Stored Procedures/Functions) in PLPGSQL</a:t>
            </a:r>
          </a:p>
          <a:p>
            <a:r>
              <a:rPr lang="en-US" dirty="0"/>
              <a:t>Exceptions in Postgres</a:t>
            </a:r>
          </a:p>
          <a:p>
            <a:r>
              <a:rPr lang="en-US" dirty="0"/>
              <a:t>Database Triggers in </a:t>
            </a:r>
            <a:r>
              <a:rPr lang="en-US" dirty="0" err="1"/>
              <a:t>Postgre</a:t>
            </a:r>
            <a:endParaRPr lang="en-US" dirty="0"/>
          </a:p>
          <a:p>
            <a:r>
              <a:rPr lang="en-US" dirty="0"/>
              <a:t>Writing a Function as Trigger body</a:t>
            </a:r>
          </a:p>
          <a:p>
            <a:r>
              <a:rPr lang="en-US" dirty="0"/>
              <a:t>Basic Architecture of a Postgres DB from the perspective of a developer</a:t>
            </a:r>
          </a:p>
        </p:txBody>
      </p:sp>
      <p:sp>
        <p:nvSpPr>
          <p:cNvPr id="34818" name="Rectangle 2">
            <a:extLst>
              <a:ext uri="{FF2B5EF4-FFF2-40B4-BE49-F238E27FC236}">
                <a16:creationId xmlns:a16="http://schemas.microsoft.com/office/drawing/2014/main" id="{245791AE-CACE-487D-A092-E25808E8C09F}"/>
              </a:ext>
            </a:extLst>
          </p:cNvPr>
          <p:cNvSpPr>
            <a:spLocks noGrp="1" noChangeArrowheads="1"/>
          </p:cNvSpPr>
          <p:nvPr>
            <p:ph type="title"/>
          </p:nvPr>
        </p:nvSpPr>
        <p:spPr/>
        <p:txBody>
          <a:bodyPr/>
          <a:lstStyle/>
          <a:p>
            <a:r>
              <a:rPr lang="en-US" altLang="en-US" dirty="0"/>
              <a:t>Postgres Goals</a:t>
            </a:r>
          </a:p>
        </p:txBody>
      </p:sp>
    </p:spTree>
    <p:extLst>
      <p:ext uri="{BB962C8B-B14F-4D97-AF65-F5344CB8AC3E}">
        <p14:creationId xmlns:p14="http://schemas.microsoft.com/office/powerpoint/2010/main" val="117588995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A97547-3D7C-41FF-A68D-05294BD606D4}"/>
              </a:ext>
            </a:extLst>
          </p:cNvPr>
          <p:cNvSpPr>
            <a:spLocks noGrp="1"/>
          </p:cNvSpPr>
          <p:nvPr>
            <p:ph sz="quarter" idx="12"/>
          </p:nvPr>
        </p:nvSpPr>
        <p:spPr>
          <a:xfrm>
            <a:off x="292231" y="1337460"/>
            <a:ext cx="8616100" cy="5520540"/>
          </a:xfrm>
        </p:spPr>
        <p:txBody>
          <a:bodyPr>
            <a:normAutofit fontScale="77500" lnSpcReduction="20000"/>
          </a:bodyPr>
          <a:lstStyle/>
          <a:p>
            <a:r>
              <a:rPr lang="en-US" dirty="0"/>
              <a:t>A backend process, which is also called </a:t>
            </a:r>
            <a:r>
              <a:rPr lang="en-US" dirty="0" err="1"/>
              <a:t>postgres</a:t>
            </a:r>
            <a:r>
              <a:rPr lang="en-US" dirty="0"/>
              <a:t>, is started by the </a:t>
            </a:r>
            <a:r>
              <a:rPr lang="en-US" dirty="0" err="1"/>
              <a:t>postgres</a:t>
            </a:r>
            <a:r>
              <a:rPr lang="en-US" dirty="0"/>
              <a:t> server process and handles all queries issued by one connected client. </a:t>
            </a:r>
          </a:p>
          <a:p>
            <a:r>
              <a:rPr lang="en-US" dirty="0"/>
              <a:t>It communicates with the client by a single TCP connection, and terminates when the client gets disconnected.</a:t>
            </a:r>
          </a:p>
          <a:p>
            <a:r>
              <a:rPr lang="en-US" dirty="0"/>
              <a:t>As it is allowed to operate only one database, you have to specify a database you want to use explicitly when connecting to a PostgreSQL server.</a:t>
            </a:r>
          </a:p>
          <a:p>
            <a:r>
              <a:rPr lang="en-US" dirty="0"/>
              <a:t>PostgreSQL allows multiple clients to connect simultaneously; the configuration parameter </a:t>
            </a:r>
            <a:r>
              <a:rPr lang="en-US" dirty="0" err="1"/>
              <a:t>max_connections</a:t>
            </a:r>
            <a:r>
              <a:rPr lang="en-US" dirty="0"/>
              <a:t> controls the maximum number of the clients (default is 100).</a:t>
            </a:r>
          </a:p>
          <a:p>
            <a:r>
              <a:rPr lang="en-US" dirty="0"/>
              <a:t>If many clients such as WEB applications frequently repeat the connection and disconnection with a PostgreSQL server, it increases both costs of establishing connections and of creating backend processes because PostgreSQL has not implemented a native connection pooling feature. </a:t>
            </a:r>
          </a:p>
          <a:p>
            <a:r>
              <a:rPr lang="en-US" dirty="0"/>
              <a:t>Such circumstance has a negative effect on the performance of database server. To deal with such a case, a pooling middleware (either </a:t>
            </a:r>
            <a:r>
              <a:rPr lang="en-US" dirty="0" err="1"/>
              <a:t>pgbouncer</a:t>
            </a:r>
            <a:r>
              <a:rPr lang="en-US" dirty="0"/>
              <a:t> or </a:t>
            </a:r>
            <a:r>
              <a:rPr lang="en-US" dirty="0" err="1"/>
              <a:t>pgpool</a:t>
            </a:r>
            <a:r>
              <a:rPr lang="en-US" dirty="0"/>
              <a:t>-II) is usually used.</a:t>
            </a:r>
            <a:endParaRPr lang="en-IN" dirty="0"/>
          </a:p>
        </p:txBody>
      </p:sp>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spTree>
    <p:extLst>
      <p:ext uri="{BB962C8B-B14F-4D97-AF65-F5344CB8AC3E}">
        <p14:creationId xmlns:p14="http://schemas.microsoft.com/office/powerpoint/2010/main" val="1871932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9D59E7-5929-4F87-A333-97B0FF04E595}"/>
              </a:ext>
            </a:extLst>
          </p:cNvPr>
          <p:cNvSpPr>
            <a:spLocks noGrp="1"/>
          </p:cNvSpPr>
          <p:nvPr>
            <p:ph type="title"/>
          </p:nvPr>
        </p:nvSpPr>
        <p:spPr/>
        <p:txBody>
          <a:bodyPr/>
          <a:lstStyle/>
          <a:p>
            <a:r>
              <a:rPr lang="en-IN" dirty="0"/>
              <a:t>Backend Processes</a:t>
            </a:r>
          </a:p>
        </p:txBody>
      </p:sp>
      <p:pic>
        <p:nvPicPr>
          <p:cNvPr id="7" name="Picture 6">
            <a:extLst>
              <a:ext uri="{FF2B5EF4-FFF2-40B4-BE49-F238E27FC236}">
                <a16:creationId xmlns:a16="http://schemas.microsoft.com/office/drawing/2014/main" id="{FB257694-C01A-4337-8E17-A32600C05D1A}"/>
              </a:ext>
            </a:extLst>
          </p:cNvPr>
          <p:cNvPicPr>
            <a:picLocks noChangeAspect="1"/>
          </p:cNvPicPr>
          <p:nvPr/>
        </p:nvPicPr>
        <p:blipFill rotWithShape="1">
          <a:blip r:embed="rId2"/>
          <a:srcRect l="11959" t="24570" r="21546" b="39507"/>
          <a:stretch/>
        </p:blipFill>
        <p:spPr>
          <a:xfrm>
            <a:off x="113122" y="1791091"/>
            <a:ext cx="8997545" cy="3327664"/>
          </a:xfrm>
          <a:prstGeom prst="rect">
            <a:avLst/>
          </a:prstGeom>
        </p:spPr>
      </p:pic>
    </p:spTree>
    <p:extLst>
      <p:ext uri="{BB962C8B-B14F-4D97-AF65-F5344CB8AC3E}">
        <p14:creationId xmlns:p14="http://schemas.microsoft.com/office/powerpoint/2010/main" val="639109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6462EBA-0BBA-474C-8347-621096F55ED1}"/>
              </a:ext>
            </a:extLst>
          </p:cNvPr>
          <p:cNvSpPr>
            <a:spLocks noGrp="1"/>
          </p:cNvSpPr>
          <p:nvPr>
            <p:ph sz="quarter" idx="12"/>
          </p:nvPr>
        </p:nvSpPr>
        <p:spPr>
          <a:xfrm>
            <a:off x="457201" y="1381125"/>
            <a:ext cx="8228012" cy="2644120"/>
          </a:xfrm>
        </p:spPr>
        <p:txBody>
          <a:bodyPr/>
          <a:lstStyle/>
          <a:p>
            <a:r>
              <a:rPr lang="en-US" dirty="0"/>
              <a:t>Memory architecture in PostgreSQL can be classified into two broad categories:</a:t>
            </a:r>
          </a:p>
          <a:p>
            <a:pPr lvl="1"/>
            <a:r>
              <a:rPr lang="en-US" dirty="0"/>
              <a:t>Local memory area – allocated by each backend process for its own use.</a:t>
            </a:r>
          </a:p>
          <a:p>
            <a:pPr lvl="1"/>
            <a:r>
              <a:rPr lang="en-US" dirty="0"/>
              <a:t>Shared memory area – used by all processes of a PostgreSQL server.</a:t>
            </a:r>
            <a:endParaRPr lang="en-IN" dirty="0"/>
          </a:p>
        </p:txBody>
      </p:sp>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516419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403F74-B12D-4B76-9B4C-C808F8F688B1}"/>
              </a:ext>
            </a:extLst>
          </p:cNvPr>
          <p:cNvSpPr>
            <a:spLocks noGrp="1"/>
          </p:cNvSpPr>
          <p:nvPr>
            <p:ph type="title"/>
          </p:nvPr>
        </p:nvSpPr>
        <p:spPr/>
        <p:txBody>
          <a:bodyPr/>
          <a:lstStyle/>
          <a:p>
            <a:r>
              <a:rPr lang="en-IN" dirty="0"/>
              <a:t>Memory Architecture</a:t>
            </a:r>
          </a:p>
        </p:txBody>
      </p:sp>
      <p:pic>
        <p:nvPicPr>
          <p:cNvPr id="6" name="Picture 2" descr="Fig. 2.2. Memory architecture in PostgreSQL.">
            <a:extLst>
              <a:ext uri="{FF2B5EF4-FFF2-40B4-BE49-F238E27FC236}">
                <a16:creationId xmlns:a16="http://schemas.microsoft.com/office/drawing/2014/main" id="{6C8D9D67-CBC4-48BB-9B72-11D4A8ED4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89" b="6743"/>
          <a:stretch/>
        </p:blipFill>
        <p:spPr bwMode="auto">
          <a:xfrm>
            <a:off x="242888" y="1659118"/>
            <a:ext cx="8658225" cy="459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84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FBBD50-C038-426C-A87E-19EAE3AD2527}"/>
              </a:ext>
            </a:extLst>
          </p:cNvPr>
          <p:cNvSpPr>
            <a:spLocks noGrp="1"/>
          </p:cNvSpPr>
          <p:nvPr>
            <p:ph sz="quarter" idx="12"/>
          </p:nvPr>
        </p:nvSpPr>
        <p:spPr>
          <a:xfrm>
            <a:off x="457201" y="1381125"/>
            <a:ext cx="8228012" cy="4868846"/>
          </a:xfrm>
        </p:spPr>
        <p:txBody>
          <a:bodyPr/>
          <a:lstStyle/>
          <a:p>
            <a:r>
              <a:rPr lang="en-US" dirty="0"/>
              <a:t>Local Memory Area</a:t>
            </a:r>
          </a:p>
          <a:p>
            <a:pPr lvl="1"/>
            <a:r>
              <a:rPr lang="en-US" dirty="0"/>
              <a:t>Each backend process allocates a local memory area for query processing; each area is divided into several sub-areas – whose sizes are either fixed or variable. </a:t>
            </a:r>
          </a:p>
          <a:p>
            <a:r>
              <a:rPr lang="en-US" dirty="0"/>
              <a:t>Shared Memory Area</a:t>
            </a:r>
          </a:p>
          <a:p>
            <a:pPr lvl="1"/>
            <a:r>
              <a:rPr lang="en-US" dirty="0"/>
              <a:t>A shared memory area is allocated by a PostgreSQL server when it starts up. This area is also divided into several fix sized sub-areas. </a:t>
            </a:r>
          </a:p>
          <a:p>
            <a:pPr lvl="1"/>
            <a:endParaRPr lang="en-IN" dirty="0"/>
          </a:p>
        </p:txBody>
      </p:sp>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spTree>
    <p:extLst>
      <p:ext uri="{BB962C8B-B14F-4D97-AF65-F5344CB8AC3E}">
        <p14:creationId xmlns:p14="http://schemas.microsoft.com/office/powerpoint/2010/main" val="2356923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83960F-17F1-4C8B-83B2-66E26FA51559}"/>
              </a:ext>
            </a:extLst>
          </p:cNvPr>
          <p:cNvSpPr>
            <a:spLocks noGrp="1"/>
          </p:cNvSpPr>
          <p:nvPr>
            <p:ph type="title"/>
          </p:nvPr>
        </p:nvSpPr>
        <p:spPr/>
        <p:txBody>
          <a:bodyPr/>
          <a:lstStyle/>
          <a:p>
            <a:r>
              <a:rPr lang="en-IN" dirty="0"/>
              <a:t>Memory Architecture</a:t>
            </a:r>
          </a:p>
        </p:txBody>
      </p:sp>
      <p:pic>
        <p:nvPicPr>
          <p:cNvPr id="7" name="Picture 6">
            <a:extLst>
              <a:ext uri="{FF2B5EF4-FFF2-40B4-BE49-F238E27FC236}">
                <a16:creationId xmlns:a16="http://schemas.microsoft.com/office/drawing/2014/main" id="{46AB3833-C27F-4438-A0B6-CA6F5CB31D72}"/>
              </a:ext>
            </a:extLst>
          </p:cNvPr>
          <p:cNvPicPr>
            <a:picLocks noChangeAspect="1"/>
          </p:cNvPicPr>
          <p:nvPr/>
        </p:nvPicPr>
        <p:blipFill rotWithShape="1">
          <a:blip r:embed="rId2"/>
          <a:srcRect l="11340" t="22504" r="21650" b="58751"/>
          <a:stretch/>
        </p:blipFill>
        <p:spPr>
          <a:xfrm>
            <a:off x="377071" y="1901086"/>
            <a:ext cx="8268009" cy="1379442"/>
          </a:xfrm>
          <a:prstGeom prst="rect">
            <a:avLst/>
          </a:prstGeom>
        </p:spPr>
      </p:pic>
      <p:pic>
        <p:nvPicPr>
          <p:cNvPr id="9" name="Picture 8">
            <a:extLst>
              <a:ext uri="{FF2B5EF4-FFF2-40B4-BE49-F238E27FC236}">
                <a16:creationId xmlns:a16="http://schemas.microsoft.com/office/drawing/2014/main" id="{EFD4F74F-D4D5-4C9C-B6C7-D2A030B64C15}"/>
              </a:ext>
            </a:extLst>
          </p:cNvPr>
          <p:cNvPicPr>
            <a:picLocks noChangeAspect="1"/>
          </p:cNvPicPr>
          <p:nvPr/>
        </p:nvPicPr>
        <p:blipFill rotWithShape="1">
          <a:blip r:embed="rId3"/>
          <a:srcRect l="11340" t="50001" r="22268" b="28144"/>
          <a:stretch/>
        </p:blipFill>
        <p:spPr>
          <a:xfrm>
            <a:off x="377070" y="3991072"/>
            <a:ext cx="8431759" cy="1561315"/>
          </a:xfrm>
          <a:prstGeom prst="rect">
            <a:avLst/>
          </a:prstGeom>
        </p:spPr>
      </p:pic>
    </p:spTree>
    <p:extLst>
      <p:ext uri="{BB962C8B-B14F-4D97-AF65-F5344CB8AC3E}">
        <p14:creationId xmlns:p14="http://schemas.microsoft.com/office/powerpoint/2010/main" val="3240603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28674" name="Picture 2" descr="Fig. 3.1. Query Processing.">
            <a:extLst>
              <a:ext uri="{FF2B5EF4-FFF2-40B4-BE49-F238E27FC236}">
                <a16:creationId xmlns:a16="http://schemas.microsoft.com/office/drawing/2014/main" id="{914F3D5A-F521-403D-A8A3-A03D89854B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606" y="1519365"/>
            <a:ext cx="4986780" cy="5055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082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4"/>
            <a:ext cx="8228012" cy="5161077"/>
          </a:xfrm>
        </p:spPr>
        <p:txBody>
          <a:bodyPr>
            <a:normAutofit fontScale="85000" lnSpcReduction="20000"/>
          </a:bodyPr>
          <a:lstStyle/>
          <a:p>
            <a:r>
              <a:rPr lang="en-US" dirty="0"/>
              <a:t>Parser</a:t>
            </a:r>
          </a:p>
          <a:p>
            <a:pPr lvl="1"/>
            <a:r>
              <a:rPr lang="en-US" dirty="0"/>
              <a:t>The parser generates a parse tree from an SQL statement in plain text.</a:t>
            </a:r>
          </a:p>
          <a:p>
            <a:r>
              <a:rPr lang="en-US" dirty="0"/>
              <a:t>Analyzer/</a:t>
            </a:r>
            <a:r>
              <a:rPr lang="en-US" dirty="0" err="1"/>
              <a:t>Analyser</a:t>
            </a:r>
            <a:endParaRPr lang="en-US" dirty="0"/>
          </a:p>
          <a:p>
            <a:pPr lvl="1"/>
            <a:r>
              <a:rPr lang="en-US" dirty="0"/>
              <a:t>The analyzer/</a:t>
            </a:r>
            <a:r>
              <a:rPr lang="en-US" dirty="0" err="1"/>
              <a:t>analyser</a:t>
            </a:r>
            <a:r>
              <a:rPr lang="en-US" dirty="0"/>
              <a:t> carries out a semantic analysis of a parse tree and generates a query tree.</a:t>
            </a:r>
          </a:p>
          <a:p>
            <a:r>
              <a:rPr lang="en-US" dirty="0"/>
              <a:t>Rewriter</a:t>
            </a:r>
          </a:p>
          <a:p>
            <a:pPr lvl="1"/>
            <a:r>
              <a:rPr lang="en-US" dirty="0"/>
              <a:t>The rewriter transforms a query tree using the rules stored in the rule system if such rules exist.</a:t>
            </a:r>
          </a:p>
          <a:p>
            <a:r>
              <a:rPr lang="en-US" dirty="0"/>
              <a:t>Planner</a:t>
            </a:r>
          </a:p>
          <a:p>
            <a:pPr lvl="1"/>
            <a:r>
              <a:rPr lang="en-US" dirty="0"/>
              <a:t>The planner generates the plan tree that can most effectively be executed from the query tree.</a:t>
            </a:r>
          </a:p>
          <a:p>
            <a:r>
              <a:rPr lang="en-US" dirty="0"/>
              <a:t>Executor</a:t>
            </a:r>
          </a:p>
          <a:p>
            <a:pPr lvl="1"/>
            <a:r>
              <a:rPr lang="en-US" dirty="0"/>
              <a:t>The executor executes the query via accessing the tables and indexes in the order that was created by the plan tree.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3755235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6"/>
            <a:ext cx="8228012" cy="1607172"/>
          </a:xfrm>
        </p:spPr>
        <p:txBody>
          <a:bodyPr>
            <a:normAutofit/>
          </a:bodyPr>
          <a:lstStyle/>
          <a:p>
            <a:r>
              <a:rPr lang="en-US" dirty="0"/>
              <a:t>Parser</a:t>
            </a:r>
          </a:p>
          <a:p>
            <a:pPr lvl="1"/>
            <a:r>
              <a:rPr lang="en-US" dirty="0"/>
              <a:t>The parser generates a parse tree that can be read by subsequent subsystems from an SQL statement in plain text. </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0722" name="Picture 2" descr="Fig. 3.2. An example of a parse tree.">
            <a:extLst>
              <a:ext uri="{FF2B5EF4-FFF2-40B4-BE49-F238E27FC236}">
                <a16:creationId xmlns:a16="http://schemas.microsoft.com/office/drawing/2014/main" id="{A8633661-0584-43ED-BD02-8FC5A65E1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57" y="2899722"/>
            <a:ext cx="8364639" cy="369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279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43A9B-B50D-4575-A864-F658854792E8}"/>
              </a:ext>
            </a:extLst>
          </p:cNvPr>
          <p:cNvSpPr>
            <a:spLocks noGrp="1"/>
          </p:cNvSpPr>
          <p:nvPr>
            <p:ph sz="quarter" idx="12"/>
          </p:nvPr>
        </p:nvSpPr>
        <p:spPr>
          <a:xfrm>
            <a:off x="457201" y="1381125"/>
            <a:ext cx="8228012" cy="2691253"/>
          </a:xfrm>
        </p:spPr>
        <p:txBody>
          <a:bodyPr>
            <a:normAutofit fontScale="92500" lnSpcReduction="20000"/>
          </a:bodyPr>
          <a:lstStyle/>
          <a:p>
            <a:r>
              <a:rPr lang="en-US" dirty="0"/>
              <a:t>Analyzer/</a:t>
            </a:r>
            <a:r>
              <a:rPr lang="en-US" dirty="0" err="1"/>
              <a:t>Analyser</a:t>
            </a:r>
            <a:endParaRPr lang="en-US" dirty="0"/>
          </a:p>
          <a:p>
            <a:pPr lvl="1"/>
            <a:r>
              <a:rPr lang="en-US" dirty="0"/>
              <a:t>The analyzer/</a:t>
            </a:r>
            <a:r>
              <a:rPr lang="en-US" dirty="0" err="1"/>
              <a:t>analyser</a:t>
            </a:r>
            <a:r>
              <a:rPr lang="en-US" dirty="0"/>
              <a:t> runs a semantic analysis of a parse tree generated by the parser and generates a query tree.</a:t>
            </a:r>
          </a:p>
          <a:p>
            <a:pPr lvl="1"/>
            <a:r>
              <a:rPr lang="en-US" dirty="0"/>
              <a:t>The root of a query tree is the Query structure defined in </a:t>
            </a:r>
            <a:r>
              <a:rPr lang="en-US" dirty="0" err="1"/>
              <a:t>parsenodes.h</a:t>
            </a:r>
            <a:r>
              <a:rPr lang="en-US" dirty="0"/>
              <a:t>; this structure contains metadata of its corresponding query such as the type of this command (SELECT, INSERT or others) and several leaves; each leaf forms a list or a tree and holds data of the individual particular clause.</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2524678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lstStyle/>
          <a:p>
            <a:r>
              <a:rPr lang="en-US" dirty="0"/>
              <a:t>PostgreSQL is an object-relational database management system (ORDBMS) based on POSTGRES,</a:t>
            </a:r>
          </a:p>
          <a:p>
            <a:r>
              <a:rPr lang="en-US" dirty="0"/>
              <a:t>Version 4.21, developed at the University of California at Berkeley Computer Science Department.</a:t>
            </a:r>
          </a:p>
          <a:p>
            <a:r>
              <a:rPr lang="en-US" dirty="0"/>
              <a:t>POSTGRES pioneered many concepts that only became available in some commercial database systems much later.</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1547674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pic>
        <p:nvPicPr>
          <p:cNvPr id="31746" name="Picture 2" descr="Fig. 3.3. An example of a query tree.">
            <a:extLst>
              <a:ext uri="{FF2B5EF4-FFF2-40B4-BE49-F238E27FC236}">
                <a16:creationId xmlns:a16="http://schemas.microsoft.com/office/drawing/2014/main" id="{61916C7B-7D14-48B3-9CEC-E8008FC471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28723"/>
            <a:ext cx="9144000"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242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1FF3F-4AC4-4D35-B1EF-981A70E3C3B1}"/>
              </a:ext>
            </a:extLst>
          </p:cNvPr>
          <p:cNvSpPr>
            <a:spLocks noGrp="1"/>
          </p:cNvSpPr>
          <p:nvPr>
            <p:ph sz="quarter" idx="12"/>
          </p:nvPr>
        </p:nvSpPr>
        <p:spPr>
          <a:xfrm>
            <a:off x="457201" y="1381125"/>
            <a:ext cx="8228012" cy="5095089"/>
          </a:xfrm>
        </p:spPr>
        <p:txBody>
          <a:bodyPr>
            <a:normAutofit fontScale="92500" lnSpcReduction="20000"/>
          </a:bodyPr>
          <a:lstStyle/>
          <a:p>
            <a:r>
              <a:rPr lang="en-US" dirty="0"/>
              <a:t>The </a:t>
            </a:r>
            <a:r>
              <a:rPr lang="en-US" dirty="0" err="1"/>
              <a:t>targetlist</a:t>
            </a:r>
            <a:r>
              <a:rPr lang="en-US" dirty="0"/>
              <a:t> is a list of columns that are the result of this query. In this example, this list is composed of two columns: ‘id' and ‘data’. </a:t>
            </a:r>
          </a:p>
          <a:p>
            <a:r>
              <a:rPr lang="en-US" dirty="0"/>
              <a:t>If the input query tree uses ‘∗' (asterisk), the analyzer/</a:t>
            </a:r>
            <a:r>
              <a:rPr lang="en-US" dirty="0" err="1"/>
              <a:t>analyser</a:t>
            </a:r>
            <a:r>
              <a:rPr lang="en-US" dirty="0"/>
              <a:t> will explicitly replace it to all of the columns.</a:t>
            </a:r>
          </a:p>
          <a:p>
            <a:r>
              <a:rPr lang="en-US" dirty="0"/>
              <a:t>The range table is a list of relations that are used in this query. </a:t>
            </a:r>
          </a:p>
          <a:p>
            <a:r>
              <a:rPr lang="en-US" dirty="0"/>
              <a:t>In this example, this table holds the information of the table ‘</a:t>
            </a:r>
            <a:r>
              <a:rPr lang="en-US" dirty="0" err="1"/>
              <a:t>tbl_a</a:t>
            </a:r>
            <a:r>
              <a:rPr lang="en-US" dirty="0"/>
              <a:t>’ such as the </a:t>
            </a:r>
            <a:r>
              <a:rPr lang="en-US" dirty="0" err="1"/>
              <a:t>oid</a:t>
            </a:r>
            <a:r>
              <a:rPr lang="en-US" dirty="0"/>
              <a:t> of this table and the name of this table.</a:t>
            </a:r>
          </a:p>
          <a:p>
            <a:r>
              <a:rPr lang="en-US" dirty="0"/>
              <a:t>The join tree stores the FROM clause and the WHERE clauses.</a:t>
            </a:r>
          </a:p>
          <a:p>
            <a:r>
              <a:rPr lang="en-US" dirty="0"/>
              <a:t>The sort clause is a list of </a:t>
            </a:r>
            <a:r>
              <a:rPr lang="en-US" dirty="0" err="1"/>
              <a:t>SortGroupClause</a:t>
            </a:r>
            <a:r>
              <a:rPr lang="en-US" dirty="0"/>
              <a:t>.</a:t>
            </a:r>
            <a:endParaRPr lang="en-IN" dirty="0"/>
          </a:p>
        </p:txBody>
      </p:sp>
      <p:sp>
        <p:nvSpPr>
          <p:cNvPr id="3" name="Title 2">
            <a:extLst>
              <a:ext uri="{FF2B5EF4-FFF2-40B4-BE49-F238E27FC236}">
                <a16:creationId xmlns:a16="http://schemas.microsoft.com/office/drawing/2014/main" id="{B43CD8DB-94BF-41F9-87DA-5F04D90011B1}"/>
              </a:ext>
            </a:extLst>
          </p:cNvPr>
          <p:cNvSpPr>
            <a:spLocks noGrp="1"/>
          </p:cNvSpPr>
          <p:nvPr>
            <p:ph type="title"/>
          </p:nvPr>
        </p:nvSpPr>
        <p:spPr/>
        <p:txBody>
          <a:bodyPr/>
          <a:lstStyle/>
          <a:p>
            <a:r>
              <a:rPr lang="en-IN" dirty="0"/>
              <a:t>Query Processing</a:t>
            </a:r>
          </a:p>
        </p:txBody>
      </p:sp>
    </p:spTree>
    <p:extLst>
      <p:ext uri="{BB962C8B-B14F-4D97-AF65-F5344CB8AC3E}">
        <p14:creationId xmlns:p14="http://schemas.microsoft.com/office/powerpoint/2010/main" val="439751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fontScale="85000" lnSpcReduction="20000"/>
          </a:bodyPr>
          <a:lstStyle/>
          <a:p>
            <a:r>
              <a:rPr lang="en-US" dirty="0"/>
              <a:t>In database jargon, PostgreSQL uses a client/server model. </a:t>
            </a:r>
          </a:p>
          <a:p>
            <a:r>
              <a:rPr lang="en-US" dirty="0"/>
              <a:t>A PostgreSQL session consists of the following cooperating processes (programs):</a:t>
            </a:r>
          </a:p>
          <a:p>
            <a:r>
              <a:rPr lang="en-US" dirty="0"/>
              <a:t>A server process, which manages the database files, accepts connections to the database from client applications, and performs database actions on behalf of the clients. </a:t>
            </a:r>
          </a:p>
          <a:p>
            <a:r>
              <a:rPr lang="en-US" dirty="0"/>
              <a:t>The database server program is called </a:t>
            </a:r>
            <a:r>
              <a:rPr lang="en-US" dirty="0" err="1"/>
              <a:t>postgres</a:t>
            </a:r>
            <a:r>
              <a:rPr lang="en-US" dirty="0"/>
              <a:t>.</a:t>
            </a:r>
          </a:p>
          <a:p>
            <a:r>
              <a:rPr lang="en-US" dirty="0"/>
              <a:t>The user's client (frontend) application that wants to perform database operations. </a:t>
            </a:r>
          </a:p>
          <a:p>
            <a:r>
              <a:rPr lang="en-US" dirty="0"/>
              <a:t>Client applications can be very diverse in nature: a client could be a text-oriented tool, a graphical application, a web server that accesses the database to display web pages, or a specialized database maintenance tool. </a:t>
            </a:r>
          </a:p>
          <a:p>
            <a:r>
              <a:rPr lang="en-US" dirty="0"/>
              <a:t>Some client applications are supplied with the PostgreSQL distribution; most are developed by users.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643716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a:bodyPr>
          <a:lstStyle/>
          <a:p>
            <a:r>
              <a:rPr lang="en-US" dirty="0"/>
              <a:t>As is typical of client/server applications, the client and the server can be on different hosts. </a:t>
            </a:r>
          </a:p>
          <a:p>
            <a:r>
              <a:rPr lang="en-US" dirty="0"/>
              <a:t>In that case they communicate over a TCP/IP network connection. </a:t>
            </a:r>
          </a:p>
          <a:p>
            <a:r>
              <a:rPr lang="en-US" dirty="0"/>
              <a:t>As files can be accessed on a client machine might not be accessible (or might only be accessible using a different file name) on the database server machine.</a:t>
            </a:r>
          </a:p>
          <a:p>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900736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46905C-C45B-4293-8168-2D6C1BFC0961}"/>
              </a:ext>
            </a:extLst>
          </p:cNvPr>
          <p:cNvSpPr>
            <a:spLocks noGrp="1"/>
          </p:cNvSpPr>
          <p:nvPr>
            <p:ph sz="quarter" idx="12"/>
          </p:nvPr>
        </p:nvSpPr>
        <p:spPr>
          <a:xfrm>
            <a:off x="457201" y="1381124"/>
            <a:ext cx="8228012" cy="5038529"/>
          </a:xfrm>
        </p:spPr>
        <p:txBody>
          <a:bodyPr>
            <a:normAutofit lnSpcReduction="10000"/>
          </a:bodyPr>
          <a:lstStyle/>
          <a:p>
            <a:r>
              <a:rPr lang="en-US" dirty="0"/>
              <a:t>The PostgreSQL server can handle multiple concurrent connections from clients. </a:t>
            </a:r>
          </a:p>
          <a:p>
            <a:r>
              <a:rPr lang="en-US" dirty="0"/>
              <a:t>To achieve this it starts (“forks”) a new process for each connection. </a:t>
            </a:r>
          </a:p>
          <a:p>
            <a:r>
              <a:rPr lang="en-US" dirty="0"/>
              <a:t>From that point on, the client and the new server process communicate without intervention by the original </a:t>
            </a:r>
            <a:r>
              <a:rPr lang="en-US" dirty="0" err="1"/>
              <a:t>postgres</a:t>
            </a:r>
            <a:r>
              <a:rPr lang="en-US" dirty="0"/>
              <a:t> process. </a:t>
            </a:r>
          </a:p>
          <a:p>
            <a:r>
              <a:rPr lang="en-US" dirty="0"/>
              <a:t>Thus, the master server process is always running, waiting for client connections, whereas client and associated server processes come and go. (All of this is of course invisible to the user. We only mention it here for completeness.)</a:t>
            </a:r>
            <a:endParaRPr lang="en-IN" dirty="0"/>
          </a:p>
        </p:txBody>
      </p:sp>
      <p:sp>
        <p:nvSpPr>
          <p:cNvPr id="3" name="Title 2">
            <a:extLst>
              <a:ext uri="{FF2B5EF4-FFF2-40B4-BE49-F238E27FC236}">
                <a16:creationId xmlns:a16="http://schemas.microsoft.com/office/drawing/2014/main" id="{F96387DC-8134-40C4-919C-8B9EFAB0B49E}"/>
              </a:ext>
            </a:extLst>
          </p:cNvPr>
          <p:cNvSpPr>
            <a:spLocks noGrp="1"/>
          </p:cNvSpPr>
          <p:nvPr>
            <p:ph type="title"/>
          </p:nvPr>
        </p:nvSpPr>
        <p:spPr/>
        <p:txBody>
          <a:bodyPr/>
          <a:lstStyle/>
          <a:p>
            <a:r>
              <a:rPr lang="en-IN" dirty="0"/>
              <a:t>Architectural Fundamentals</a:t>
            </a:r>
          </a:p>
        </p:txBody>
      </p:sp>
    </p:spTree>
    <p:extLst>
      <p:ext uri="{BB962C8B-B14F-4D97-AF65-F5344CB8AC3E}">
        <p14:creationId xmlns:p14="http://schemas.microsoft.com/office/powerpoint/2010/main" val="33035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p:txBody>
          <a:bodyPr>
            <a:normAutofit/>
          </a:bodyPr>
          <a:lstStyle/>
          <a:p>
            <a:r>
              <a:rPr lang="en-IN" dirty="0"/>
              <a:t>Creating a Database</a:t>
            </a:r>
          </a:p>
          <a:p>
            <a:pPr lvl="1"/>
            <a:r>
              <a:rPr lang="en-US" dirty="0"/>
              <a:t>To create a new database, in this example named </a:t>
            </a:r>
            <a:r>
              <a:rPr lang="en-US" dirty="0" err="1"/>
              <a:t>mydb</a:t>
            </a:r>
            <a:r>
              <a:rPr lang="en-US" dirty="0"/>
              <a:t>, you use the following command:</a:t>
            </a:r>
          </a:p>
          <a:p>
            <a:pPr lvl="1"/>
            <a:r>
              <a:rPr lang="en-US" dirty="0"/>
              <a:t>$ create database </a:t>
            </a:r>
            <a:r>
              <a:rPr lang="en-US" dirty="0" err="1"/>
              <a:t>mydb</a:t>
            </a:r>
            <a:r>
              <a:rPr lang="en-US" dirty="0"/>
              <a:t>;</a:t>
            </a:r>
          </a:p>
          <a:p>
            <a:r>
              <a:rPr lang="en-IN" dirty="0"/>
              <a:t>Accessing a Database</a:t>
            </a:r>
          </a:p>
          <a:p>
            <a:pPr lvl="1"/>
            <a:r>
              <a:rPr lang="en-US" dirty="0"/>
              <a:t>Running the PostgreSQL interactive terminal program, called </a:t>
            </a:r>
            <a:r>
              <a:rPr lang="en-US" dirty="0" err="1"/>
              <a:t>psql</a:t>
            </a:r>
            <a:r>
              <a:rPr lang="en-US" dirty="0"/>
              <a:t>, which allows you to interactively enter, edit, and execute SQL commands.</a:t>
            </a:r>
          </a:p>
          <a:p>
            <a:pPr lvl="1"/>
            <a:r>
              <a:rPr lang="en-US" dirty="0"/>
              <a:t>Using an existing graphical frontend tool like </a:t>
            </a:r>
            <a:r>
              <a:rPr lang="en-US" dirty="0" err="1"/>
              <a:t>pgAdmin</a:t>
            </a:r>
            <a:r>
              <a:rPr lang="en-US" dirty="0"/>
              <a:t> or an office suite with ODBC or JDBC support to create and manipulate a database.</a:t>
            </a:r>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spTree>
    <p:extLst>
      <p:ext uri="{BB962C8B-B14F-4D97-AF65-F5344CB8AC3E}">
        <p14:creationId xmlns:p14="http://schemas.microsoft.com/office/powerpoint/2010/main" val="2191900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FF0AF5-BA52-494D-B1D7-868D87A3A1CB}"/>
              </a:ext>
            </a:extLst>
          </p:cNvPr>
          <p:cNvSpPr>
            <a:spLocks noGrp="1"/>
          </p:cNvSpPr>
          <p:nvPr>
            <p:ph sz="quarter" idx="12"/>
          </p:nvPr>
        </p:nvSpPr>
        <p:spPr>
          <a:xfrm>
            <a:off x="457201" y="1381125"/>
            <a:ext cx="8228012" cy="1211246"/>
          </a:xfrm>
        </p:spPr>
        <p:txBody>
          <a:bodyPr>
            <a:normAutofit/>
          </a:bodyPr>
          <a:lstStyle/>
          <a:p>
            <a:r>
              <a:rPr lang="en-IN" dirty="0"/>
              <a:t>Accessing a Database</a:t>
            </a:r>
          </a:p>
          <a:p>
            <a:pPr lvl="1"/>
            <a:r>
              <a:rPr lang="en-IN" dirty="0"/>
              <a:t>\c </a:t>
            </a:r>
            <a:r>
              <a:rPr lang="en-IN" dirty="0" err="1"/>
              <a:t>mydb</a:t>
            </a:r>
            <a:r>
              <a:rPr lang="en-IN" dirty="0"/>
              <a:t>;</a:t>
            </a:r>
          </a:p>
          <a:p>
            <a:pPr lvl="1"/>
            <a:endParaRPr lang="en-IN" dirty="0"/>
          </a:p>
        </p:txBody>
      </p:sp>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5" name="Picture 4">
            <a:extLst>
              <a:ext uri="{FF2B5EF4-FFF2-40B4-BE49-F238E27FC236}">
                <a16:creationId xmlns:a16="http://schemas.microsoft.com/office/drawing/2014/main" id="{5A1B1AE9-27EA-46D4-9E43-8F2D39B99629}"/>
              </a:ext>
            </a:extLst>
          </p:cNvPr>
          <p:cNvPicPr>
            <a:picLocks noChangeAspect="1"/>
          </p:cNvPicPr>
          <p:nvPr/>
        </p:nvPicPr>
        <p:blipFill>
          <a:blip r:embed="rId2"/>
          <a:stretch>
            <a:fillRect/>
          </a:stretch>
        </p:blipFill>
        <p:spPr>
          <a:xfrm>
            <a:off x="197830" y="2470575"/>
            <a:ext cx="8371268" cy="4066162"/>
          </a:xfrm>
          <a:prstGeom prst="rect">
            <a:avLst/>
          </a:prstGeom>
        </p:spPr>
      </p:pic>
    </p:spTree>
    <p:extLst>
      <p:ext uri="{BB962C8B-B14F-4D97-AF65-F5344CB8AC3E}">
        <p14:creationId xmlns:p14="http://schemas.microsoft.com/office/powerpoint/2010/main" val="24002913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5B3BC-AF86-487B-B8AB-9A25C1844A4A}"/>
              </a:ext>
            </a:extLst>
          </p:cNvPr>
          <p:cNvSpPr>
            <a:spLocks noGrp="1"/>
          </p:cNvSpPr>
          <p:nvPr>
            <p:ph type="title"/>
          </p:nvPr>
        </p:nvSpPr>
        <p:spPr/>
        <p:txBody>
          <a:bodyPr/>
          <a:lstStyle/>
          <a:p>
            <a:r>
              <a:rPr lang="en-IN" dirty="0"/>
              <a:t>Writing Simple Queries</a:t>
            </a:r>
          </a:p>
        </p:txBody>
      </p:sp>
      <p:pic>
        <p:nvPicPr>
          <p:cNvPr id="8" name="Picture 7">
            <a:extLst>
              <a:ext uri="{FF2B5EF4-FFF2-40B4-BE49-F238E27FC236}">
                <a16:creationId xmlns:a16="http://schemas.microsoft.com/office/drawing/2014/main" id="{101D0A0E-3040-421B-A3A7-45ECA23F4123}"/>
              </a:ext>
            </a:extLst>
          </p:cNvPr>
          <p:cNvPicPr>
            <a:picLocks noChangeAspect="1"/>
          </p:cNvPicPr>
          <p:nvPr/>
        </p:nvPicPr>
        <p:blipFill>
          <a:blip r:embed="rId2"/>
          <a:stretch>
            <a:fillRect/>
          </a:stretch>
        </p:blipFill>
        <p:spPr>
          <a:xfrm>
            <a:off x="394068" y="1902626"/>
            <a:ext cx="8285926" cy="2424277"/>
          </a:xfrm>
          <a:prstGeom prst="rect">
            <a:avLst/>
          </a:prstGeom>
        </p:spPr>
      </p:pic>
    </p:spTree>
    <p:extLst>
      <p:ext uri="{BB962C8B-B14F-4D97-AF65-F5344CB8AC3E}">
        <p14:creationId xmlns:p14="http://schemas.microsoft.com/office/powerpoint/2010/main" val="1175882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11" name="Picture 10">
            <a:extLst>
              <a:ext uri="{FF2B5EF4-FFF2-40B4-BE49-F238E27FC236}">
                <a16:creationId xmlns:a16="http://schemas.microsoft.com/office/drawing/2014/main" id="{2BC1D3F4-7A9E-469A-A431-14E08E779E83}"/>
              </a:ext>
            </a:extLst>
          </p:cNvPr>
          <p:cNvPicPr>
            <a:picLocks noChangeAspect="1"/>
          </p:cNvPicPr>
          <p:nvPr/>
        </p:nvPicPr>
        <p:blipFill rotWithShape="1">
          <a:blip r:embed="rId3"/>
          <a:srcRect t="5634"/>
          <a:stretch/>
        </p:blipFill>
        <p:spPr>
          <a:xfrm>
            <a:off x="198095" y="1376313"/>
            <a:ext cx="8747809" cy="5207869"/>
          </a:xfrm>
          <a:prstGeom prst="rect">
            <a:avLst/>
          </a:prstGeom>
        </p:spPr>
      </p:pic>
    </p:spTree>
    <p:extLst>
      <p:ext uri="{BB962C8B-B14F-4D97-AF65-F5344CB8AC3E}">
        <p14:creationId xmlns:p14="http://schemas.microsoft.com/office/powerpoint/2010/main" val="2027881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4" name="Picture 3">
            <a:extLst>
              <a:ext uri="{FF2B5EF4-FFF2-40B4-BE49-F238E27FC236}">
                <a16:creationId xmlns:a16="http://schemas.microsoft.com/office/drawing/2014/main" id="{C4527593-0F7F-42F5-A08B-5965FC432DFE}"/>
              </a:ext>
            </a:extLst>
          </p:cNvPr>
          <p:cNvPicPr>
            <a:picLocks noChangeAspect="1"/>
          </p:cNvPicPr>
          <p:nvPr/>
        </p:nvPicPr>
        <p:blipFill>
          <a:blip r:embed="rId3"/>
          <a:stretch>
            <a:fillRect/>
          </a:stretch>
        </p:blipFill>
        <p:spPr>
          <a:xfrm>
            <a:off x="381720" y="1272702"/>
            <a:ext cx="8413488" cy="5291786"/>
          </a:xfrm>
          <a:prstGeom prst="rect">
            <a:avLst/>
          </a:prstGeom>
        </p:spPr>
      </p:pic>
    </p:spTree>
    <p:extLst>
      <p:ext uri="{BB962C8B-B14F-4D97-AF65-F5344CB8AC3E}">
        <p14:creationId xmlns:p14="http://schemas.microsoft.com/office/powerpoint/2010/main" val="272562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is an open-source descendant of this original Berkeley code. </a:t>
            </a:r>
          </a:p>
          <a:p>
            <a:r>
              <a:rPr lang="en-US" dirty="0"/>
              <a:t>It supports a large part of the SQL standard and offers many modern features:</a:t>
            </a:r>
          </a:p>
          <a:p>
            <a:pPr lvl="1"/>
            <a:r>
              <a:rPr lang="en-US" dirty="0"/>
              <a:t>complex queries</a:t>
            </a:r>
          </a:p>
          <a:p>
            <a:pPr lvl="1"/>
            <a:r>
              <a:rPr lang="en-US" dirty="0"/>
              <a:t>foreign keys</a:t>
            </a:r>
          </a:p>
          <a:p>
            <a:pPr lvl="1"/>
            <a:r>
              <a:rPr lang="en-US" dirty="0"/>
              <a:t>triggers</a:t>
            </a:r>
          </a:p>
          <a:p>
            <a:pPr lvl="1"/>
            <a:r>
              <a:rPr lang="en-US" dirty="0" err="1"/>
              <a:t>pdatable</a:t>
            </a:r>
            <a:r>
              <a:rPr lang="en-US" dirty="0"/>
              <a:t> views</a:t>
            </a:r>
          </a:p>
          <a:p>
            <a:pPr lvl="1"/>
            <a:r>
              <a:rPr lang="en-US" dirty="0"/>
              <a:t>transactional integrity</a:t>
            </a:r>
          </a:p>
          <a:p>
            <a:pPr lvl="1"/>
            <a:r>
              <a:rPr lang="en-US" dirty="0" err="1"/>
              <a:t>multiversion</a:t>
            </a:r>
            <a:r>
              <a:rPr lang="en-US" dirty="0"/>
              <a:t> concurrency control</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3732927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5E71C-E6B8-44C2-8F92-A05905D6BB94}"/>
              </a:ext>
            </a:extLst>
          </p:cNvPr>
          <p:cNvSpPr>
            <a:spLocks noGrp="1"/>
          </p:cNvSpPr>
          <p:nvPr>
            <p:ph type="title"/>
          </p:nvPr>
        </p:nvSpPr>
        <p:spPr/>
        <p:txBody>
          <a:bodyPr/>
          <a:lstStyle/>
          <a:p>
            <a:r>
              <a:rPr lang="en-IN" dirty="0"/>
              <a:t>Data Types</a:t>
            </a:r>
          </a:p>
        </p:txBody>
      </p:sp>
      <p:pic>
        <p:nvPicPr>
          <p:cNvPr id="7" name="Picture 6">
            <a:extLst>
              <a:ext uri="{FF2B5EF4-FFF2-40B4-BE49-F238E27FC236}">
                <a16:creationId xmlns:a16="http://schemas.microsoft.com/office/drawing/2014/main" id="{CB45740F-4135-49FB-923E-1AF0DF90B3D3}"/>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9" name="Picture 8">
            <a:extLst>
              <a:ext uri="{FF2B5EF4-FFF2-40B4-BE49-F238E27FC236}">
                <a16:creationId xmlns:a16="http://schemas.microsoft.com/office/drawing/2014/main" id="{B233C33B-BB4F-4CD3-9524-1F96777ACB44}"/>
              </a:ext>
            </a:extLst>
          </p:cNvPr>
          <p:cNvPicPr>
            <a:picLocks noChangeAspect="1"/>
          </p:cNvPicPr>
          <p:nvPr/>
        </p:nvPicPr>
        <p:blipFill>
          <a:blip r:embed="rId2"/>
          <a:stretch>
            <a:fillRect/>
          </a:stretch>
        </p:blipFill>
        <p:spPr>
          <a:xfrm>
            <a:off x="4430332" y="3406302"/>
            <a:ext cx="283335" cy="45396"/>
          </a:xfrm>
          <a:prstGeom prst="rect">
            <a:avLst/>
          </a:prstGeom>
        </p:spPr>
      </p:pic>
      <p:pic>
        <p:nvPicPr>
          <p:cNvPr id="5" name="Picture 4">
            <a:extLst>
              <a:ext uri="{FF2B5EF4-FFF2-40B4-BE49-F238E27FC236}">
                <a16:creationId xmlns:a16="http://schemas.microsoft.com/office/drawing/2014/main" id="{1A9BA0EE-DE57-45B2-AF7C-45E1C58B2A3C}"/>
              </a:ext>
            </a:extLst>
          </p:cNvPr>
          <p:cNvPicPr>
            <a:picLocks noChangeAspect="1"/>
          </p:cNvPicPr>
          <p:nvPr/>
        </p:nvPicPr>
        <p:blipFill>
          <a:blip r:embed="rId3"/>
          <a:stretch>
            <a:fillRect/>
          </a:stretch>
        </p:blipFill>
        <p:spPr>
          <a:xfrm>
            <a:off x="338924" y="1223246"/>
            <a:ext cx="8466149" cy="5464632"/>
          </a:xfrm>
          <a:prstGeom prst="rect">
            <a:avLst/>
          </a:prstGeom>
        </p:spPr>
      </p:pic>
    </p:spTree>
    <p:extLst>
      <p:ext uri="{BB962C8B-B14F-4D97-AF65-F5344CB8AC3E}">
        <p14:creationId xmlns:p14="http://schemas.microsoft.com/office/powerpoint/2010/main" val="1252112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Numeric Types</a:t>
            </a:r>
          </a:p>
        </p:txBody>
      </p:sp>
      <p:pic>
        <p:nvPicPr>
          <p:cNvPr id="5" name="Picture 4">
            <a:extLst>
              <a:ext uri="{FF2B5EF4-FFF2-40B4-BE49-F238E27FC236}">
                <a16:creationId xmlns:a16="http://schemas.microsoft.com/office/drawing/2014/main" id="{9786B7AA-ABBC-40EB-8BB5-E1FDD52540CF}"/>
              </a:ext>
            </a:extLst>
          </p:cNvPr>
          <p:cNvPicPr>
            <a:picLocks noChangeAspect="1"/>
          </p:cNvPicPr>
          <p:nvPr/>
        </p:nvPicPr>
        <p:blipFill>
          <a:blip r:embed="rId2"/>
          <a:stretch>
            <a:fillRect/>
          </a:stretch>
        </p:blipFill>
        <p:spPr>
          <a:xfrm>
            <a:off x="254863" y="1098607"/>
            <a:ext cx="8634273" cy="2078226"/>
          </a:xfrm>
          <a:prstGeom prst="rect">
            <a:avLst/>
          </a:prstGeom>
        </p:spPr>
      </p:pic>
      <p:pic>
        <p:nvPicPr>
          <p:cNvPr id="7" name="Picture 6">
            <a:extLst>
              <a:ext uri="{FF2B5EF4-FFF2-40B4-BE49-F238E27FC236}">
                <a16:creationId xmlns:a16="http://schemas.microsoft.com/office/drawing/2014/main" id="{42A438E3-D823-4308-807F-2315E5D829AB}"/>
              </a:ext>
            </a:extLst>
          </p:cNvPr>
          <p:cNvPicPr>
            <a:picLocks noChangeAspect="1"/>
          </p:cNvPicPr>
          <p:nvPr/>
        </p:nvPicPr>
        <p:blipFill>
          <a:blip r:embed="rId3"/>
          <a:stretch>
            <a:fillRect/>
          </a:stretch>
        </p:blipFill>
        <p:spPr>
          <a:xfrm>
            <a:off x="364633" y="3176833"/>
            <a:ext cx="8398063" cy="3300919"/>
          </a:xfrm>
          <a:prstGeom prst="rect">
            <a:avLst/>
          </a:prstGeom>
        </p:spPr>
      </p:pic>
    </p:spTree>
    <p:extLst>
      <p:ext uri="{BB962C8B-B14F-4D97-AF65-F5344CB8AC3E}">
        <p14:creationId xmlns:p14="http://schemas.microsoft.com/office/powerpoint/2010/main" val="880865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Monetary Types</a:t>
            </a:r>
          </a:p>
        </p:txBody>
      </p:sp>
      <p:pic>
        <p:nvPicPr>
          <p:cNvPr id="4" name="Picture 3">
            <a:extLst>
              <a:ext uri="{FF2B5EF4-FFF2-40B4-BE49-F238E27FC236}">
                <a16:creationId xmlns:a16="http://schemas.microsoft.com/office/drawing/2014/main" id="{55A8316E-609B-4A0D-9989-94FC1101A37C}"/>
              </a:ext>
            </a:extLst>
          </p:cNvPr>
          <p:cNvPicPr>
            <a:picLocks noChangeAspect="1"/>
          </p:cNvPicPr>
          <p:nvPr/>
        </p:nvPicPr>
        <p:blipFill>
          <a:blip r:embed="rId2"/>
          <a:stretch>
            <a:fillRect/>
          </a:stretch>
        </p:blipFill>
        <p:spPr>
          <a:xfrm>
            <a:off x="366847" y="1843392"/>
            <a:ext cx="8501607" cy="1418282"/>
          </a:xfrm>
          <a:prstGeom prst="rect">
            <a:avLst/>
          </a:prstGeom>
        </p:spPr>
      </p:pic>
    </p:spTree>
    <p:extLst>
      <p:ext uri="{BB962C8B-B14F-4D97-AF65-F5344CB8AC3E}">
        <p14:creationId xmlns:p14="http://schemas.microsoft.com/office/powerpoint/2010/main" val="784791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B129D-6B38-476A-B524-57369FB296AA}"/>
              </a:ext>
            </a:extLst>
          </p:cNvPr>
          <p:cNvSpPr>
            <a:spLocks noGrp="1"/>
          </p:cNvSpPr>
          <p:nvPr>
            <p:ph type="title"/>
          </p:nvPr>
        </p:nvSpPr>
        <p:spPr/>
        <p:txBody>
          <a:bodyPr/>
          <a:lstStyle/>
          <a:p>
            <a:r>
              <a:rPr lang="en-IN" dirty="0"/>
              <a:t>Binary Input Type</a:t>
            </a:r>
          </a:p>
        </p:txBody>
      </p:sp>
      <p:pic>
        <p:nvPicPr>
          <p:cNvPr id="5" name="Picture 4">
            <a:extLst>
              <a:ext uri="{FF2B5EF4-FFF2-40B4-BE49-F238E27FC236}">
                <a16:creationId xmlns:a16="http://schemas.microsoft.com/office/drawing/2014/main" id="{9EA3B3A4-9964-4C99-A849-54DF30D4405D}"/>
              </a:ext>
            </a:extLst>
          </p:cNvPr>
          <p:cNvPicPr>
            <a:picLocks noChangeAspect="1"/>
          </p:cNvPicPr>
          <p:nvPr/>
        </p:nvPicPr>
        <p:blipFill>
          <a:blip r:embed="rId2"/>
          <a:stretch>
            <a:fillRect/>
          </a:stretch>
        </p:blipFill>
        <p:spPr>
          <a:xfrm>
            <a:off x="343613" y="1885444"/>
            <a:ext cx="8618182" cy="876610"/>
          </a:xfrm>
          <a:prstGeom prst="rect">
            <a:avLst/>
          </a:prstGeom>
        </p:spPr>
      </p:pic>
    </p:spTree>
    <p:extLst>
      <p:ext uri="{BB962C8B-B14F-4D97-AF65-F5344CB8AC3E}">
        <p14:creationId xmlns:p14="http://schemas.microsoft.com/office/powerpoint/2010/main" val="2697487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35F998-9CFF-4CC2-8BBC-719BDEDB0CE2}"/>
              </a:ext>
            </a:extLst>
          </p:cNvPr>
          <p:cNvSpPr>
            <a:spLocks noGrp="1"/>
          </p:cNvSpPr>
          <p:nvPr>
            <p:ph type="title"/>
          </p:nvPr>
        </p:nvSpPr>
        <p:spPr/>
        <p:txBody>
          <a:bodyPr/>
          <a:lstStyle/>
          <a:p>
            <a:r>
              <a:rPr lang="en-IN" dirty="0"/>
              <a:t>Character Types</a:t>
            </a:r>
          </a:p>
        </p:txBody>
      </p:sp>
      <p:pic>
        <p:nvPicPr>
          <p:cNvPr id="5" name="Picture 4">
            <a:extLst>
              <a:ext uri="{FF2B5EF4-FFF2-40B4-BE49-F238E27FC236}">
                <a16:creationId xmlns:a16="http://schemas.microsoft.com/office/drawing/2014/main" id="{4B9BD8E5-FBC0-451A-9A95-2A5FFCFE5287}"/>
              </a:ext>
            </a:extLst>
          </p:cNvPr>
          <p:cNvPicPr>
            <a:picLocks noChangeAspect="1"/>
          </p:cNvPicPr>
          <p:nvPr/>
        </p:nvPicPr>
        <p:blipFill>
          <a:blip r:embed="rId2"/>
          <a:stretch>
            <a:fillRect/>
          </a:stretch>
        </p:blipFill>
        <p:spPr>
          <a:xfrm>
            <a:off x="388225" y="1978675"/>
            <a:ext cx="8597182" cy="1518669"/>
          </a:xfrm>
          <a:prstGeom prst="rect">
            <a:avLst/>
          </a:prstGeom>
        </p:spPr>
      </p:pic>
    </p:spTree>
    <p:extLst>
      <p:ext uri="{BB962C8B-B14F-4D97-AF65-F5344CB8AC3E}">
        <p14:creationId xmlns:p14="http://schemas.microsoft.com/office/powerpoint/2010/main" val="2059555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421FC-0452-4FE0-9ED2-6F414DCC72D8}"/>
              </a:ext>
            </a:extLst>
          </p:cNvPr>
          <p:cNvSpPr>
            <a:spLocks noGrp="1"/>
          </p:cNvSpPr>
          <p:nvPr>
            <p:ph type="title"/>
          </p:nvPr>
        </p:nvSpPr>
        <p:spPr/>
        <p:txBody>
          <a:bodyPr/>
          <a:lstStyle/>
          <a:p>
            <a:r>
              <a:rPr lang="en-IN" dirty="0"/>
              <a:t>Boolean Type</a:t>
            </a:r>
          </a:p>
        </p:txBody>
      </p:sp>
      <p:pic>
        <p:nvPicPr>
          <p:cNvPr id="7" name="Picture 6">
            <a:extLst>
              <a:ext uri="{FF2B5EF4-FFF2-40B4-BE49-F238E27FC236}">
                <a16:creationId xmlns:a16="http://schemas.microsoft.com/office/drawing/2014/main" id="{0086F732-CDB4-4D20-BE99-19624111E8E5}"/>
              </a:ext>
            </a:extLst>
          </p:cNvPr>
          <p:cNvPicPr>
            <a:picLocks noChangeAspect="1"/>
          </p:cNvPicPr>
          <p:nvPr/>
        </p:nvPicPr>
        <p:blipFill>
          <a:blip r:embed="rId2"/>
          <a:stretch>
            <a:fillRect/>
          </a:stretch>
        </p:blipFill>
        <p:spPr>
          <a:xfrm>
            <a:off x="668506" y="2011536"/>
            <a:ext cx="7912798" cy="785553"/>
          </a:xfrm>
          <a:prstGeom prst="rect">
            <a:avLst/>
          </a:prstGeom>
        </p:spPr>
      </p:pic>
    </p:spTree>
    <p:extLst>
      <p:ext uri="{BB962C8B-B14F-4D97-AF65-F5344CB8AC3E}">
        <p14:creationId xmlns:p14="http://schemas.microsoft.com/office/powerpoint/2010/main" val="17281506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5" name="Picture 4">
            <a:extLst>
              <a:ext uri="{FF2B5EF4-FFF2-40B4-BE49-F238E27FC236}">
                <a16:creationId xmlns:a16="http://schemas.microsoft.com/office/drawing/2014/main" id="{4985AF1E-F663-49B2-93D9-19785DFFE550}"/>
              </a:ext>
            </a:extLst>
          </p:cNvPr>
          <p:cNvPicPr>
            <a:picLocks noChangeAspect="1"/>
          </p:cNvPicPr>
          <p:nvPr/>
        </p:nvPicPr>
        <p:blipFill>
          <a:blip r:embed="rId2"/>
          <a:stretch>
            <a:fillRect/>
          </a:stretch>
        </p:blipFill>
        <p:spPr>
          <a:xfrm>
            <a:off x="169815" y="1263192"/>
            <a:ext cx="8823356" cy="5175466"/>
          </a:xfrm>
          <a:prstGeom prst="rect">
            <a:avLst/>
          </a:prstGeom>
        </p:spPr>
      </p:pic>
    </p:spTree>
    <p:extLst>
      <p:ext uri="{BB962C8B-B14F-4D97-AF65-F5344CB8AC3E}">
        <p14:creationId xmlns:p14="http://schemas.microsoft.com/office/powerpoint/2010/main" val="29552361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480710-3D9C-4E66-9A46-B8C7DFE4785B}"/>
              </a:ext>
            </a:extLst>
          </p:cNvPr>
          <p:cNvSpPr>
            <a:spLocks noGrp="1"/>
          </p:cNvSpPr>
          <p:nvPr>
            <p:ph type="title"/>
          </p:nvPr>
        </p:nvSpPr>
        <p:spPr/>
        <p:txBody>
          <a:bodyPr/>
          <a:lstStyle/>
          <a:p>
            <a:r>
              <a:rPr lang="en-IN" dirty="0"/>
              <a:t>Date/Time Types</a:t>
            </a:r>
          </a:p>
        </p:txBody>
      </p:sp>
      <p:pic>
        <p:nvPicPr>
          <p:cNvPr id="4" name="Picture 3">
            <a:extLst>
              <a:ext uri="{FF2B5EF4-FFF2-40B4-BE49-F238E27FC236}">
                <a16:creationId xmlns:a16="http://schemas.microsoft.com/office/drawing/2014/main" id="{D15CB75B-4D5B-4BB6-ADCD-564E2F795F05}"/>
              </a:ext>
            </a:extLst>
          </p:cNvPr>
          <p:cNvPicPr>
            <a:picLocks noChangeAspect="1"/>
          </p:cNvPicPr>
          <p:nvPr/>
        </p:nvPicPr>
        <p:blipFill>
          <a:blip r:embed="rId2"/>
          <a:stretch>
            <a:fillRect/>
          </a:stretch>
        </p:blipFill>
        <p:spPr>
          <a:xfrm>
            <a:off x="313449" y="1347281"/>
            <a:ext cx="8517101" cy="2753379"/>
          </a:xfrm>
          <a:prstGeom prst="rect">
            <a:avLst/>
          </a:prstGeom>
        </p:spPr>
      </p:pic>
    </p:spTree>
    <p:extLst>
      <p:ext uri="{BB962C8B-B14F-4D97-AF65-F5344CB8AC3E}">
        <p14:creationId xmlns:p14="http://schemas.microsoft.com/office/powerpoint/2010/main" val="827021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E224DE-9815-4A05-9559-8D03D1338CAF}"/>
              </a:ext>
            </a:extLst>
          </p:cNvPr>
          <p:cNvSpPr>
            <a:spLocks noGrp="1"/>
          </p:cNvSpPr>
          <p:nvPr>
            <p:ph type="title"/>
          </p:nvPr>
        </p:nvSpPr>
        <p:spPr>
          <a:xfrm>
            <a:off x="461035" y="141842"/>
            <a:ext cx="8205261" cy="785553"/>
          </a:xfrm>
        </p:spPr>
        <p:txBody>
          <a:bodyPr/>
          <a:lstStyle/>
          <a:p>
            <a:r>
              <a:rPr lang="en-IN" dirty="0"/>
              <a:t>Time Input</a:t>
            </a:r>
          </a:p>
        </p:txBody>
      </p:sp>
      <p:pic>
        <p:nvPicPr>
          <p:cNvPr id="5" name="Picture 4">
            <a:extLst>
              <a:ext uri="{FF2B5EF4-FFF2-40B4-BE49-F238E27FC236}">
                <a16:creationId xmlns:a16="http://schemas.microsoft.com/office/drawing/2014/main" id="{34830A0F-625F-4625-9412-509152F727AC}"/>
              </a:ext>
            </a:extLst>
          </p:cNvPr>
          <p:cNvPicPr>
            <a:picLocks noChangeAspect="1"/>
          </p:cNvPicPr>
          <p:nvPr/>
        </p:nvPicPr>
        <p:blipFill>
          <a:blip r:embed="rId2"/>
          <a:stretch>
            <a:fillRect/>
          </a:stretch>
        </p:blipFill>
        <p:spPr>
          <a:xfrm>
            <a:off x="461035" y="1348033"/>
            <a:ext cx="8419014" cy="5062194"/>
          </a:xfrm>
          <a:prstGeom prst="rect">
            <a:avLst/>
          </a:prstGeom>
        </p:spPr>
      </p:pic>
    </p:spTree>
    <p:extLst>
      <p:ext uri="{BB962C8B-B14F-4D97-AF65-F5344CB8AC3E}">
        <p14:creationId xmlns:p14="http://schemas.microsoft.com/office/powerpoint/2010/main" val="1888358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C6BB2-447B-4EF3-8D6B-D23A4369B2AE}"/>
              </a:ext>
            </a:extLst>
          </p:cNvPr>
          <p:cNvSpPr>
            <a:spLocks noGrp="1"/>
          </p:cNvSpPr>
          <p:nvPr>
            <p:ph type="title"/>
          </p:nvPr>
        </p:nvSpPr>
        <p:spPr/>
        <p:txBody>
          <a:bodyPr/>
          <a:lstStyle/>
          <a:p>
            <a:r>
              <a:rPr lang="en-IN" dirty="0"/>
              <a:t>Enumerated Type</a:t>
            </a:r>
          </a:p>
        </p:txBody>
      </p:sp>
      <p:pic>
        <p:nvPicPr>
          <p:cNvPr id="5" name="Picture 4">
            <a:extLst>
              <a:ext uri="{FF2B5EF4-FFF2-40B4-BE49-F238E27FC236}">
                <a16:creationId xmlns:a16="http://schemas.microsoft.com/office/drawing/2014/main" id="{045E0A02-6C9C-487F-B4BA-D7F07D49318D}"/>
              </a:ext>
            </a:extLst>
          </p:cNvPr>
          <p:cNvPicPr>
            <a:picLocks noChangeAspect="1"/>
          </p:cNvPicPr>
          <p:nvPr/>
        </p:nvPicPr>
        <p:blipFill>
          <a:blip r:embed="rId2"/>
          <a:stretch>
            <a:fillRect/>
          </a:stretch>
        </p:blipFill>
        <p:spPr>
          <a:xfrm>
            <a:off x="321164" y="1431954"/>
            <a:ext cx="8485002" cy="5004788"/>
          </a:xfrm>
          <a:prstGeom prst="rect">
            <a:avLst/>
          </a:prstGeom>
        </p:spPr>
      </p:pic>
    </p:spTree>
    <p:extLst>
      <p:ext uri="{BB962C8B-B14F-4D97-AF65-F5344CB8AC3E}">
        <p14:creationId xmlns:p14="http://schemas.microsoft.com/office/powerpoint/2010/main" val="26862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AF57E8-B818-40E1-B089-A84A368EF704}"/>
              </a:ext>
            </a:extLst>
          </p:cNvPr>
          <p:cNvSpPr>
            <a:spLocks noGrp="1"/>
          </p:cNvSpPr>
          <p:nvPr>
            <p:ph sz="quarter" idx="12"/>
          </p:nvPr>
        </p:nvSpPr>
        <p:spPr/>
        <p:txBody>
          <a:bodyPr>
            <a:normAutofit/>
          </a:bodyPr>
          <a:lstStyle/>
          <a:p>
            <a:r>
              <a:rPr lang="en-US" dirty="0"/>
              <a:t>PostgreSQL can be extended by the user in many ways, for example by adding new</a:t>
            </a:r>
          </a:p>
          <a:p>
            <a:pPr lvl="1"/>
            <a:r>
              <a:rPr lang="en-US" dirty="0"/>
              <a:t>data types</a:t>
            </a:r>
          </a:p>
          <a:p>
            <a:pPr lvl="1"/>
            <a:r>
              <a:rPr lang="en-US" dirty="0"/>
              <a:t>functions</a:t>
            </a:r>
          </a:p>
          <a:p>
            <a:pPr lvl="1"/>
            <a:r>
              <a:rPr lang="en-US" dirty="0"/>
              <a:t>operators</a:t>
            </a:r>
          </a:p>
          <a:p>
            <a:pPr lvl="1"/>
            <a:r>
              <a:rPr lang="en-US" dirty="0"/>
              <a:t>aggregate functions</a:t>
            </a:r>
          </a:p>
          <a:p>
            <a:pPr lvl="1"/>
            <a:r>
              <a:rPr lang="en-US" dirty="0"/>
              <a:t>index methods</a:t>
            </a:r>
          </a:p>
          <a:p>
            <a:pPr lvl="1"/>
            <a:r>
              <a:rPr lang="en-US" dirty="0"/>
              <a:t>procedural languages</a:t>
            </a:r>
            <a:endParaRPr lang="en-IN" dirty="0"/>
          </a:p>
        </p:txBody>
      </p:sp>
      <p:sp>
        <p:nvSpPr>
          <p:cNvPr id="3" name="Title 2">
            <a:extLst>
              <a:ext uri="{FF2B5EF4-FFF2-40B4-BE49-F238E27FC236}">
                <a16:creationId xmlns:a16="http://schemas.microsoft.com/office/drawing/2014/main" id="{A8C4BD46-7390-4992-BCD6-441747D2E58E}"/>
              </a:ext>
            </a:extLst>
          </p:cNvPr>
          <p:cNvSpPr>
            <a:spLocks noGrp="1"/>
          </p:cNvSpPr>
          <p:nvPr>
            <p:ph type="title"/>
          </p:nvPr>
        </p:nvSpPr>
        <p:spPr/>
        <p:txBody>
          <a:bodyPr/>
          <a:lstStyle/>
          <a:p>
            <a:r>
              <a:rPr lang="en-IN" dirty="0"/>
              <a:t>What is </a:t>
            </a:r>
            <a:r>
              <a:rPr lang="en-IN" dirty="0" err="1"/>
              <a:t>Postgre</a:t>
            </a:r>
            <a:r>
              <a:rPr lang="en-IN" dirty="0"/>
              <a:t> SQL</a:t>
            </a:r>
          </a:p>
        </p:txBody>
      </p:sp>
    </p:spTree>
    <p:extLst>
      <p:ext uri="{BB962C8B-B14F-4D97-AF65-F5344CB8AC3E}">
        <p14:creationId xmlns:p14="http://schemas.microsoft.com/office/powerpoint/2010/main" val="2472551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pic>
        <p:nvPicPr>
          <p:cNvPr id="5" name="Picture 4">
            <a:extLst>
              <a:ext uri="{FF2B5EF4-FFF2-40B4-BE49-F238E27FC236}">
                <a16:creationId xmlns:a16="http://schemas.microsoft.com/office/drawing/2014/main" id="{EDD62081-F4DB-4202-9C2E-6B0B135EFD16}"/>
              </a:ext>
            </a:extLst>
          </p:cNvPr>
          <p:cNvPicPr>
            <a:picLocks noChangeAspect="1"/>
          </p:cNvPicPr>
          <p:nvPr/>
        </p:nvPicPr>
        <p:blipFill>
          <a:blip r:embed="rId2"/>
          <a:stretch>
            <a:fillRect/>
          </a:stretch>
        </p:blipFill>
        <p:spPr>
          <a:xfrm>
            <a:off x="461035" y="1612233"/>
            <a:ext cx="8317855" cy="3431107"/>
          </a:xfrm>
          <a:prstGeom prst="rect">
            <a:avLst/>
          </a:prstGeom>
        </p:spPr>
      </p:pic>
    </p:spTree>
    <p:extLst>
      <p:ext uri="{BB962C8B-B14F-4D97-AF65-F5344CB8AC3E}">
        <p14:creationId xmlns:p14="http://schemas.microsoft.com/office/powerpoint/2010/main" val="38530361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Geometric Types</a:t>
            </a:r>
          </a:p>
        </p:txBody>
      </p:sp>
      <p:sp>
        <p:nvSpPr>
          <p:cNvPr id="4" name="TextBox 3">
            <a:extLst>
              <a:ext uri="{FF2B5EF4-FFF2-40B4-BE49-F238E27FC236}">
                <a16:creationId xmlns:a16="http://schemas.microsoft.com/office/drawing/2014/main" id="{50149223-62F6-1064-5F9D-3797F992D1D0}"/>
              </a:ext>
            </a:extLst>
          </p:cNvPr>
          <p:cNvSpPr txBox="1"/>
          <p:nvPr/>
        </p:nvSpPr>
        <p:spPr>
          <a:xfrm>
            <a:off x="128785" y="1676535"/>
            <a:ext cx="8940569" cy="3693319"/>
          </a:xfrm>
          <a:prstGeom prst="rect">
            <a:avLst/>
          </a:prstGeom>
          <a:noFill/>
        </p:spPr>
        <p:txBody>
          <a:bodyPr wrap="square">
            <a:spAutoFit/>
          </a:bodyPr>
          <a:lstStyle/>
          <a:p>
            <a:r>
              <a:rPr lang="en-IN" dirty="0"/>
              <a:t>CREATE EXTENSION </a:t>
            </a:r>
            <a:r>
              <a:rPr lang="en-IN" dirty="0" err="1"/>
              <a:t>postgis</a:t>
            </a:r>
            <a:r>
              <a:rPr lang="en-IN" dirty="0"/>
              <a:t>;</a:t>
            </a:r>
          </a:p>
          <a:p>
            <a:endParaRPr lang="en-IN" dirty="0"/>
          </a:p>
          <a:p>
            <a:r>
              <a:rPr lang="en-IN" dirty="0"/>
              <a:t>CREATE TABLE geometries (name varchar, </a:t>
            </a:r>
            <a:r>
              <a:rPr lang="en-IN" dirty="0" err="1"/>
              <a:t>geom</a:t>
            </a:r>
            <a:r>
              <a:rPr lang="en-IN" dirty="0"/>
              <a:t> geometry);</a:t>
            </a:r>
          </a:p>
          <a:p>
            <a:endParaRPr lang="en-IN" dirty="0"/>
          </a:p>
          <a:p>
            <a:r>
              <a:rPr lang="en-IN" dirty="0"/>
              <a:t>INSERT INTO geometries VALUES</a:t>
            </a:r>
          </a:p>
          <a:p>
            <a:r>
              <a:rPr lang="en-IN" dirty="0"/>
              <a:t>  ('Point', 'POINT(0 0)'),</a:t>
            </a:r>
          </a:p>
          <a:p>
            <a:r>
              <a:rPr lang="en-IN" dirty="0"/>
              <a:t>  ('</a:t>
            </a:r>
            <a:r>
              <a:rPr lang="en-IN" dirty="0" err="1"/>
              <a:t>Linestring</a:t>
            </a:r>
            <a:r>
              <a:rPr lang="en-IN" dirty="0"/>
              <a:t>', 'LINESTRING(0 0, 1 1, 2 1, 2 2)'),</a:t>
            </a:r>
          </a:p>
          <a:p>
            <a:r>
              <a:rPr lang="en-IN" dirty="0"/>
              <a:t>  ('Polygon', 'POLYGON((0 0, 1 0, 1 1, 0 1, 0 0))'),</a:t>
            </a:r>
          </a:p>
          <a:p>
            <a:r>
              <a:rPr lang="en-IN" dirty="0"/>
              <a:t>  ('</a:t>
            </a:r>
            <a:r>
              <a:rPr lang="en-IN" dirty="0" err="1"/>
              <a:t>PolygonWithHole</a:t>
            </a:r>
            <a:r>
              <a:rPr lang="en-IN" dirty="0"/>
              <a:t>', 'POLYGON((0 0, 10 0, 10 10, 0 10, 0 0),(1 1, 1 2, 2 2, 2 1, 1 1))'),</a:t>
            </a:r>
          </a:p>
          <a:p>
            <a:r>
              <a:rPr lang="en-IN" dirty="0"/>
              <a:t>  ('Collection', 'GEOMETRYCOLLECTION(POINT(2 0),POLYGON((0 0, 1 0, 1 1, 0 1, 0 0)))');</a:t>
            </a:r>
          </a:p>
          <a:p>
            <a:endParaRPr lang="en-IN" dirty="0"/>
          </a:p>
          <a:p>
            <a:r>
              <a:rPr lang="en-IN" dirty="0"/>
              <a:t>SELECT name, </a:t>
            </a:r>
            <a:r>
              <a:rPr lang="en-IN" dirty="0" err="1"/>
              <a:t>ST_AsText</a:t>
            </a:r>
            <a:r>
              <a:rPr lang="en-IN" dirty="0"/>
              <a:t>(</a:t>
            </a:r>
            <a:r>
              <a:rPr lang="en-IN" dirty="0" err="1"/>
              <a:t>geom</a:t>
            </a:r>
            <a:r>
              <a:rPr lang="en-IN" dirty="0"/>
              <a:t>) FROM geometries;</a:t>
            </a:r>
          </a:p>
        </p:txBody>
      </p:sp>
    </p:spTree>
    <p:extLst>
      <p:ext uri="{BB962C8B-B14F-4D97-AF65-F5344CB8AC3E}">
        <p14:creationId xmlns:p14="http://schemas.microsoft.com/office/powerpoint/2010/main" val="3298088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pic>
        <p:nvPicPr>
          <p:cNvPr id="4" name="Picture 3">
            <a:extLst>
              <a:ext uri="{FF2B5EF4-FFF2-40B4-BE49-F238E27FC236}">
                <a16:creationId xmlns:a16="http://schemas.microsoft.com/office/drawing/2014/main" id="{B10EBE6F-1829-4F40-ACA5-3A8A9CD48AAA}"/>
              </a:ext>
            </a:extLst>
          </p:cNvPr>
          <p:cNvPicPr>
            <a:picLocks noChangeAspect="1"/>
          </p:cNvPicPr>
          <p:nvPr/>
        </p:nvPicPr>
        <p:blipFill>
          <a:blip r:embed="rId2"/>
          <a:stretch>
            <a:fillRect/>
          </a:stretch>
        </p:blipFill>
        <p:spPr>
          <a:xfrm>
            <a:off x="438825" y="1713063"/>
            <a:ext cx="8227471" cy="1788637"/>
          </a:xfrm>
          <a:prstGeom prst="rect">
            <a:avLst/>
          </a:prstGeom>
        </p:spPr>
      </p:pic>
    </p:spTree>
    <p:extLst>
      <p:ext uri="{BB962C8B-B14F-4D97-AF65-F5344CB8AC3E}">
        <p14:creationId xmlns:p14="http://schemas.microsoft.com/office/powerpoint/2010/main" val="1582857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91B60B1-459E-4902-B4F8-40DEDCC1D646}"/>
              </a:ext>
            </a:extLst>
          </p:cNvPr>
          <p:cNvSpPr>
            <a:spLocks noGrp="1"/>
          </p:cNvSpPr>
          <p:nvPr>
            <p:ph sz="quarter" idx="12"/>
          </p:nvPr>
        </p:nvSpPr>
        <p:spPr/>
        <p:txBody>
          <a:bodyPr/>
          <a:lstStyle/>
          <a:p>
            <a:pPr marL="0" indent="0">
              <a:buNone/>
            </a:pPr>
            <a:r>
              <a:rPr lang="en-US" dirty="0"/>
              <a:t>CREATE TABLE </a:t>
            </a:r>
            <a:r>
              <a:rPr lang="en-US" dirty="0" err="1"/>
              <a:t>inet_test</a:t>
            </a:r>
            <a:r>
              <a:rPr lang="en-US" dirty="0"/>
              <a:t> (</a:t>
            </a:r>
          </a:p>
          <a:p>
            <a:pPr marL="0" indent="0">
              <a:buNone/>
            </a:pPr>
            <a:r>
              <a:rPr lang="en-US" dirty="0"/>
              <a:t>  address INET</a:t>
            </a:r>
          </a:p>
          <a:p>
            <a:pPr marL="0" indent="0">
              <a:buNone/>
            </a:pPr>
            <a:r>
              <a:rPr lang="en-US" dirty="0"/>
              <a:t>);</a:t>
            </a:r>
          </a:p>
          <a:p>
            <a:pPr marL="0" indent="0">
              <a:buNone/>
            </a:pPr>
            <a:r>
              <a:rPr lang="en-US" dirty="0"/>
              <a:t>INSERT INTO </a:t>
            </a:r>
            <a:r>
              <a:rPr lang="en-US" dirty="0" err="1"/>
              <a:t>inet_test</a:t>
            </a:r>
            <a:r>
              <a:rPr lang="en-US" dirty="0"/>
              <a:t> (address) VALUES ('198.24.10.0/24');</a:t>
            </a:r>
          </a:p>
          <a:p>
            <a:pPr marL="0" indent="0">
              <a:buNone/>
            </a:pPr>
            <a:r>
              <a:rPr lang="en-US" dirty="0"/>
              <a:t>INSERT INTO </a:t>
            </a:r>
            <a:r>
              <a:rPr lang="en-US" dirty="0" err="1"/>
              <a:t>inet_test</a:t>
            </a:r>
            <a:r>
              <a:rPr lang="en-US" dirty="0"/>
              <a:t> (address) VALUES ('198.24.10.0');</a:t>
            </a:r>
          </a:p>
          <a:p>
            <a:pPr marL="0" indent="0">
              <a:buNone/>
            </a:pPr>
            <a:r>
              <a:rPr lang="en-US" dirty="0"/>
              <a:t>INSERT INTO </a:t>
            </a:r>
            <a:r>
              <a:rPr lang="en-US" dirty="0" err="1"/>
              <a:t>inet_test</a:t>
            </a:r>
            <a:r>
              <a:rPr lang="en-US" dirty="0"/>
              <a:t> (address) VALUES ('198.10/8');</a:t>
            </a:r>
            <a:endParaRPr lang="en-IN" dirty="0"/>
          </a:p>
        </p:txBody>
      </p:sp>
      <p:sp>
        <p:nvSpPr>
          <p:cNvPr id="3" name="Title 2">
            <a:extLst>
              <a:ext uri="{FF2B5EF4-FFF2-40B4-BE49-F238E27FC236}">
                <a16:creationId xmlns:a16="http://schemas.microsoft.com/office/drawing/2014/main" id="{D3B318A5-42FA-41A7-9FF7-5E2DF025A8C7}"/>
              </a:ext>
            </a:extLst>
          </p:cNvPr>
          <p:cNvSpPr>
            <a:spLocks noGrp="1"/>
          </p:cNvSpPr>
          <p:nvPr>
            <p:ph type="title"/>
          </p:nvPr>
        </p:nvSpPr>
        <p:spPr/>
        <p:txBody>
          <a:bodyPr/>
          <a:lstStyle/>
          <a:p>
            <a:r>
              <a:rPr lang="en-IN" dirty="0"/>
              <a:t>Network Address Types</a:t>
            </a:r>
          </a:p>
        </p:txBody>
      </p:sp>
    </p:spTree>
    <p:extLst>
      <p:ext uri="{BB962C8B-B14F-4D97-AF65-F5344CB8AC3E}">
        <p14:creationId xmlns:p14="http://schemas.microsoft.com/office/powerpoint/2010/main" val="226304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5E809C-D75F-435C-A493-DBEB67656B0A}"/>
              </a:ext>
            </a:extLst>
          </p:cNvPr>
          <p:cNvSpPr>
            <a:spLocks noGrp="1"/>
          </p:cNvSpPr>
          <p:nvPr>
            <p:ph type="title"/>
          </p:nvPr>
        </p:nvSpPr>
        <p:spPr/>
        <p:txBody>
          <a:bodyPr/>
          <a:lstStyle/>
          <a:p>
            <a:r>
              <a:rPr lang="en-IN" dirty="0" err="1"/>
              <a:t>cidr</a:t>
            </a:r>
            <a:r>
              <a:rPr lang="en-IN" dirty="0"/>
              <a:t> Type Input</a:t>
            </a:r>
          </a:p>
        </p:txBody>
      </p:sp>
      <p:pic>
        <p:nvPicPr>
          <p:cNvPr id="5" name="Picture 4">
            <a:extLst>
              <a:ext uri="{FF2B5EF4-FFF2-40B4-BE49-F238E27FC236}">
                <a16:creationId xmlns:a16="http://schemas.microsoft.com/office/drawing/2014/main" id="{B82DA420-2AD9-4304-A060-3A710B033FB8}"/>
              </a:ext>
            </a:extLst>
          </p:cNvPr>
          <p:cNvPicPr>
            <a:picLocks noChangeAspect="1"/>
          </p:cNvPicPr>
          <p:nvPr/>
        </p:nvPicPr>
        <p:blipFill>
          <a:blip r:embed="rId2"/>
          <a:stretch>
            <a:fillRect/>
          </a:stretch>
        </p:blipFill>
        <p:spPr>
          <a:xfrm>
            <a:off x="555302" y="1309240"/>
            <a:ext cx="7862833" cy="5201055"/>
          </a:xfrm>
          <a:prstGeom prst="rect">
            <a:avLst/>
          </a:prstGeom>
        </p:spPr>
      </p:pic>
    </p:spTree>
    <p:extLst>
      <p:ext uri="{BB962C8B-B14F-4D97-AF65-F5344CB8AC3E}">
        <p14:creationId xmlns:p14="http://schemas.microsoft.com/office/powerpoint/2010/main" val="16131862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E710BD-EFF2-48CE-8DFB-6017CA04AD4B}"/>
              </a:ext>
            </a:extLst>
          </p:cNvPr>
          <p:cNvSpPr>
            <a:spLocks noGrp="1"/>
          </p:cNvSpPr>
          <p:nvPr>
            <p:ph sz="quarter" idx="12"/>
          </p:nvPr>
        </p:nvSpPr>
        <p:spPr/>
        <p:txBody>
          <a:bodyPr>
            <a:normAutofit lnSpcReduction="10000"/>
          </a:bodyPr>
          <a:lstStyle/>
          <a:p>
            <a:r>
              <a:rPr lang="en-US" dirty="0"/>
              <a:t>Bit strings are strings of 1's and 0's. They can be used to store or visualize bit masks. </a:t>
            </a:r>
          </a:p>
          <a:p>
            <a:r>
              <a:rPr lang="en-US" dirty="0"/>
              <a:t>There are two SQL bit types: bit(n) and bit varying(n), where n is a positive integer.</a:t>
            </a:r>
          </a:p>
          <a:p>
            <a:r>
              <a:rPr lang="en-US" dirty="0"/>
              <a:t>bit type data must match the length n exactly; it is an error to attempt to store shorter or longer bit strings.</a:t>
            </a:r>
          </a:p>
          <a:p>
            <a:r>
              <a:rPr lang="en-US" dirty="0"/>
              <a:t>bit varying data is of variable length up to the maximum length n; longer strings will be rejected.</a:t>
            </a:r>
          </a:p>
          <a:p>
            <a:r>
              <a:rPr lang="en-US" dirty="0"/>
              <a:t>Writing bit without a length is equivalent to bit(1), while bit varying without a length specification means unlimited length.</a:t>
            </a:r>
            <a:endParaRPr lang="en-IN" dirty="0"/>
          </a:p>
        </p:txBody>
      </p:sp>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spTree>
    <p:extLst>
      <p:ext uri="{BB962C8B-B14F-4D97-AF65-F5344CB8AC3E}">
        <p14:creationId xmlns:p14="http://schemas.microsoft.com/office/powerpoint/2010/main" val="45768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D7F3D-4EB8-403F-B846-4AE3596E3B54}"/>
              </a:ext>
            </a:extLst>
          </p:cNvPr>
          <p:cNvSpPr>
            <a:spLocks noGrp="1"/>
          </p:cNvSpPr>
          <p:nvPr>
            <p:ph type="title"/>
          </p:nvPr>
        </p:nvSpPr>
        <p:spPr/>
        <p:txBody>
          <a:bodyPr/>
          <a:lstStyle/>
          <a:p>
            <a:r>
              <a:rPr lang="en-IN" dirty="0"/>
              <a:t>Bit String Types</a:t>
            </a:r>
          </a:p>
        </p:txBody>
      </p:sp>
      <p:pic>
        <p:nvPicPr>
          <p:cNvPr id="7" name="Picture 6">
            <a:extLst>
              <a:ext uri="{FF2B5EF4-FFF2-40B4-BE49-F238E27FC236}">
                <a16:creationId xmlns:a16="http://schemas.microsoft.com/office/drawing/2014/main" id="{6A723001-98A2-4CAF-847C-69A52C524416}"/>
              </a:ext>
            </a:extLst>
          </p:cNvPr>
          <p:cNvPicPr>
            <a:picLocks noChangeAspect="1"/>
          </p:cNvPicPr>
          <p:nvPr/>
        </p:nvPicPr>
        <p:blipFill>
          <a:blip r:embed="rId2"/>
          <a:stretch>
            <a:fillRect/>
          </a:stretch>
        </p:blipFill>
        <p:spPr>
          <a:xfrm>
            <a:off x="370034" y="1639110"/>
            <a:ext cx="8443279" cy="2291867"/>
          </a:xfrm>
          <a:prstGeom prst="rect">
            <a:avLst/>
          </a:prstGeom>
        </p:spPr>
      </p:pic>
    </p:spTree>
    <p:extLst>
      <p:ext uri="{BB962C8B-B14F-4D97-AF65-F5344CB8AC3E}">
        <p14:creationId xmlns:p14="http://schemas.microsoft.com/office/powerpoint/2010/main" val="230077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a:bodyPr>
          <a:lstStyle/>
          <a:p>
            <a:r>
              <a:rPr lang="en-US" dirty="0"/>
              <a:t>The data type </a:t>
            </a:r>
            <a:r>
              <a:rPr lang="en-US" dirty="0" err="1"/>
              <a:t>uuid</a:t>
            </a:r>
            <a:r>
              <a:rPr lang="en-US" dirty="0"/>
              <a:t> stores Universally Unique Identifiers (UUID) as defined by RFC 4122, ISO/IEC 9834-8:2005, and related standards. </a:t>
            </a:r>
          </a:p>
          <a:p>
            <a:r>
              <a:rPr lang="en-US" dirty="0"/>
              <a:t>(This identifier is a 128-bit quantity that is generated by an algorithm chosen to make it very unlikely that the same identifier will be generated by anyone else in the known universe using the same algorithm.</a:t>
            </a:r>
          </a:p>
          <a:p>
            <a:r>
              <a:rPr lang="en-US" dirty="0"/>
              <a:t>Therefore, for distributed systems, these identifiers provide a better uniqueness guarantee than sequence generators, which are only unique within a single database.</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30515350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lnSpcReduction="10000"/>
          </a:bodyPr>
          <a:lstStyle/>
          <a:p>
            <a:r>
              <a:rPr lang="en-US" dirty="0"/>
              <a:t>PostgreSQL also accepts the following alternative forms for input: use of upper-case digits, the standard format surrounded by braces, omitting some or all hyphens, adding a hyphen after any group of four digits. </a:t>
            </a:r>
          </a:p>
          <a:p>
            <a:r>
              <a:rPr lang="en-US" dirty="0"/>
              <a:t>Examples are:</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p>
          <a:p>
            <a:r>
              <a:rPr lang="en-US" dirty="0"/>
              <a:t>{a0eebc99-9c0b4ef8-bb6d6bb9-bd380a11}</a:t>
            </a:r>
            <a:endParaRPr lang="en-IN" dirty="0"/>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733708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E054-56E7-40EF-9908-EE656698E2B1}"/>
              </a:ext>
            </a:extLst>
          </p:cNvPr>
          <p:cNvSpPr>
            <a:spLocks noGrp="1"/>
          </p:cNvSpPr>
          <p:nvPr>
            <p:ph sz="quarter" idx="12"/>
          </p:nvPr>
        </p:nvSpPr>
        <p:spPr>
          <a:xfrm>
            <a:off x="457201" y="1381124"/>
            <a:ext cx="8228012" cy="4953687"/>
          </a:xfrm>
        </p:spPr>
        <p:txBody>
          <a:bodyPr>
            <a:normAutofit fontScale="92500" lnSpcReduction="20000"/>
          </a:bodyPr>
          <a:lstStyle/>
          <a:p>
            <a:pPr marL="0" indent="0">
              <a:buNone/>
            </a:pPr>
            <a:r>
              <a:rPr lang="en-US" dirty="0"/>
              <a:t>CREATE EXTENSION IF NOT EXISTS "</a:t>
            </a:r>
            <a:r>
              <a:rPr lang="en-US" dirty="0" err="1"/>
              <a:t>uuid-ossp</a:t>
            </a:r>
            <a:r>
              <a:rPr lang="en-US" dirty="0"/>
              <a:t>";</a:t>
            </a:r>
          </a:p>
          <a:p>
            <a:pPr marL="0" indent="0">
              <a:buNone/>
            </a:pPr>
            <a:r>
              <a:rPr lang="en-US" dirty="0"/>
              <a:t>SELECT uuid_generate_v1();</a:t>
            </a:r>
          </a:p>
          <a:p>
            <a:pPr marL="0" indent="0">
              <a:buNone/>
            </a:pPr>
            <a:r>
              <a:rPr lang="en-US" dirty="0"/>
              <a:t>SELECT uuid_generate_v4();</a:t>
            </a:r>
          </a:p>
          <a:p>
            <a:pPr marL="0" indent="0">
              <a:buNone/>
            </a:pPr>
            <a:r>
              <a:rPr lang="en-US" dirty="0"/>
              <a:t>CREATE TABLE contacts (</a:t>
            </a:r>
          </a:p>
          <a:p>
            <a:pPr marL="0" indent="0">
              <a:buNone/>
            </a:pPr>
            <a:r>
              <a:rPr lang="en-US" dirty="0"/>
              <a:t>    </a:t>
            </a:r>
            <a:r>
              <a:rPr lang="en-US" dirty="0" err="1"/>
              <a:t>contact_id</a:t>
            </a:r>
            <a:r>
              <a:rPr lang="en-US" dirty="0"/>
              <a:t> </a:t>
            </a:r>
            <a:r>
              <a:rPr lang="en-US" dirty="0" err="1"/>
              <a:t>uuid</a:t>
            </a:r>
            <a:r>
              <a:rPr lang="en-US" dirty="0"/>
              <a:t> DEFAULT uuid_generate_v4 (),</a:t>
            </a:r>
          </a:p>
          <a:p>
            <a:pPr marL="0" indent="0">
              <a:buNone/>
            </a:pPr>
            <a:r>
              <a:rPr lang="en-US" dirty="0"/>
              <a:t>    </a:t>
            </a:r>
            <a:r>
              <a:rPr lang="en-US" dirty="0" err="1"/>
              <a:t>first_name</a:t>
            </a:r>
            <a:r>
              <a:rPr lang="en-US" dirty="0"/>
              <a:t> VARCHAR NOT NULL,</a:t>
            </a:r>
          </a:p>
          <a:p>
            <a:pPr marL="0" indent="0">
              <a:buNone/>
            </a:pPr>
            <a:r>
              <a:rPr lang="en-US" dirty="0"/>
              <a:t>    </a:t>
            </a:r>
            <a:r>
              <a:rPr lang="en-US" dirty="0" err="1"/>
              <a:t>last_name</a:t>
            </a:r>
            <a:r>
              <a:rPr lang="en-US" dirty="0"/>
              <a:t> VARCHAR NOT NULL,</a:t>
            </a:r>
          </a:p>
          <a:p>
            <a:pPr marL="0" indent="0">
              <a:buNone/>
            </a:pPr>
            <a:r>
              <a:rPr lang="en-US" dirty="0"/>
              <a:t>    email VARCHAR NOT NULL,</a:t>
            </a:r>
          </a:p>
          <a:p>
            <a:pPr marL="0" indent="0">
              <a:buNone/>
            </a:pPr>
            <a:r>
              <a:rPr lang="en-US" dirty="0"/>
              <a:t>    phone VARCHAR,</a:t>
            </a:r>
          </a:p>
          <a:p>
            <a:pPr marL="0" indent="0">
              <a:buNone/>
            </a:pPr>
            <a:r>
              <a:rPr lang="en-US" dirty="0"/>
              <a:t>    PRIMARY KEY (</a:t>
            </a:r>
            <a:r>
              <a:rPr lang="en-US" dirty="0" err="1"/>
              <a:t>contact_id</a:t>
            </a:r>
            <a:r>
              <a:rPr lang="en-US" dirty="0"/>
              <a:t>)</a:t>
            </a:r>
          </a:p>
          <a:p>
            <a:pPr marL="0" indent="0">
              <a:buNone/>
            </a:pPr>
            <a:r>
              <a:rPr lang="en-US" dirty="0"/>
              <a:t>);</a:t>
            </a:r>
          </a:p>
        </p:txBody>
      </p:sp>
      <p:sp>
        <p:nvSpPr>
          <p:cNvPr id="3" name="Title 2">
            <a:extLst>
              <a:ext uri="{FF2B5EF4-FFF2-40B4-BE49-F238E27FC236}">
                <a16:creationId xmlns:a16="http://schemas.microsoft.com/office/drawing/2014/main" id="{9CB3CDE3-E977-49B1-810B-0F5295879CC6}"/>
              </a:ext>
            </a:extLst>
          </p:cNvPr>
          <p:cNvSpPr>
            <a:spLocks noGrp="1"/>
          </p:cNvSpPr>
          <p:nvPr>
            <p:ph type="title"/>
          </p:nvPr>
        </p:nvSpPr>
        <p:spPr/>
        <p:txBody>
          <a:bodyPr/>
          <a:lstStyle/>
          <a:p>
            <a:r>
              <a:rPr lang="en-IN" dirty="0"/>
              <a:t>UUID Type</a:t>
            </a:r>
          </a:p>
        </p:txBody>
      </p:sp>
    </p:spTree>
    <p:extLst>
      <p:ext uri="{BB962C8B-B14F-4D97-AF65-F5344CB8AC3E}">
        <p14:creationId xmlns:p14="http://schemas.microsoft.com/office/powerpoint/2010/main" val="1492219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3.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2653</TotalTime>
  <Words>13786</Words>
  <Application>Microsoft Office PowerPoint</Application>
  <PresentationFormat>On-screen Show (4:3)</PresentationFormat>
  <Paragraphs>1426</Paragraphs>
  <Slides>290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290</vt:i4>
      </vt:variant>
    </vt:vector>
  </HeadingPairs>
  <TitlesOfParts>
    <vt:vector size="296" baseType="lpstr">
      <vt:lpstr>Arial</vt:lpstr>
      <vt:lpstr>Calibri</vt:lpstr>
      <vt:lpstr>SFMono-Regular</vt:lpstr>
      <vt:lpstr>Times New Roman</vt:lpstr>
      <vt:lpstr>Wingdings</vt:lpstr>
      <vt:lpstr>Pencils_02_2012</vt:lpstr>
      <vt:lpstr>PowerPoint Presentation</vt:lpstr>
      <vt:lpstr>Postgres Goals</vt:lpstr>
      <vt:lpstr>Postgres Goals</vt:lpstr>
      <vt:lpstr>Postgres Goals</vt:lpstr>
      <vt:lpstr>Postgres Goals</vt:lpstr>
      <vt:lpstr>Postgres Goals</vt:lpstr>
      <vt:lpstr>What is Postgre SQL</vt:lpstr>
      <vt:lpstr>What is Postgre SQL</vt:lpstr>
      <vt:lpstr>What is Postgre SQL</vt:lpstr>
      <vt:lpstr>Postgre History</vt:lpstr>
      <vt:lpstr>Postgre History</vt:lpstr>
      <vt:lpstr>Postgre History</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Installation</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Install PostGIS 3.0 on PostgreSQL 13</vt:lpstr>
      <vt:lpstr>Postgre Architecture</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Database Cluster, Databases, and Tables</vt:lpstr>
      <vt:lpstr>Physical Structure of Database Cluster</vt:lpstr>
      <vt:lpstr>Physical Structure of Database Cluster</vt:lpstr>
      <vt:lpstr> Layout of a Database Cluster</vt:lpstr>
      <vt:lpstr> Layout of a Database Cluster</vt:lpstr>
      <vt:lpstr> Tablespaces</vt:lpstr>
      <vt:lpstr>Internal Layout of a Heap Table File</vt:lpstr>
      <vt:lpstr>Internal Layout of a Heap Table File</vt:lpstr>
      <vt:lpstr>Internal Layout of a Heap Table File</vt:lpstr>
      <vt:lpstr>Internal Layout of a Heap Table File</vt:lpstr>
      <vt:lpstr>Internal Layout of a Heap Table File</vt:lpstr>
      <vt:lpstr>Internal Layout of a Heap Table File</vt:lpstr>
      <vt:lpstr>The Methods of Writing and Reading Tuples</vt:lpstr>
      <vt:lpstr>The Methods of Writing and Reading Tuples</vt:lpstr>
      <vt:lpstr>The Methods of Writing and Reading Tuples</vt:lpstr>
      <vt:lpstr>The Methods of Writing and Reading Tuples</vt:lpstr>
      <vt:lpstr>Process and Memory Architecture</vt:lpstr>
      <vt:lpstr>Process and Memory Architecture</vt:lpstr>
      <vt:lpstr>Postgres Server Process</vt:lpstr>
      <vt:lpstr>Backend Processes</vt:lpstr>
      <vt:lpstr>Backend Processes</vt:lpstr>
      <vt:lpstr>Memory Architecture</vt:lpstr>
      <vt:lpstr>Memory Architecture</vt:lpstr>
      <vt:lpstr>Memory Architecture</vt:lpstr>
      <vt:lpstr>Memory Architecture</vt:lpstr>
      <vt:lpstr>Query Processing</vt:lpstr>
      <vt:lpstr>Query Processing</vt:lpstr>
      <vt:lpstr>Query Processing</vt:lpstr>
      <vt:lpstr>Query Processing</vt:lpstr>
      <vt:lpstr>Query Processing</vt:lpstr>
      <vt:lpstr>Query Processing</vt:lpstr>
      <vt:lpstr>Architectural Fundamentals</vt:lpstr>
      <vt:lpstr>Architectural Fundamentals</vt:lpstr>
      <vt:lpstr>Architectural Fundamentals</vt:lpstr>
      <vt:lpstr>Writing Simple Queries</vt:lpstr>
      <vt:lpstr>Writing Simple Queries</vt:lpstr>
      <vt:lpstr>Writing Simple Queries</vt:lpstr>
      <vt:lpstr>Data Types</vt:lpstr>
      <vt:lpstr>Data Types</vt:lpstr>
      <vt:lpstr>Data Types</vt:lpstr>
      <vt:lpstr>Numeric Types</vt:lpstr>
      <vt:lpstr>Monetary Types</vt:lpstr>
      <vt:lpstr>Binary Input Type</vt:lpstr>
      <vt:lpstr>Character Types</vt:lpstr>
      <vt:lpstr>Boolean Type</vt:lpstr>
      <vt:lpstr>Date/Time Types</vt:lpstr>
      <vt:lpstr>Date/Time Types</vt:lpstr>
      <vt:lpstr>Time Input</vt:lpstr>
      <vt:lpstr>Enumerated Type</vt:lpstr>
      <vt:lpstr>Geometric Types</vt:lpstr>
      <vt:lpstr>Geometric Types</vt:lpstr>
      <vt:lpstr>Network Address Types</vt:lpstr>
      <vt:lpstr>Network Address Types</vt:lpstr>
      <vt:lpstr>cidr Type Input</vt:lpstr>
      <vt:lpstr>Bit String Types</vt:lpstr>
      <vt:lpstr>Bit String Types</vt:lpstr>
      <vt:lpstr>UUID Type</vt:lpstr>
      <vt:lpstr>UUID Type</vt:lpstr>
      <vt:lpstr>UUID Type</vt:lpstr>
      <vt:lpstr>UUID Type</vt:lpstr>
      <vt:lpstr>UUID Type</vt:lpstr>
      <vt:lpstr>XML Type</vt:lpstr>
      <vt:lpstr>XML Type</vt:lpstr>
      <vt:lpstr>XML Type</vt:lpstr>
      <vt:lpstr>Xml Type</vt:lpstr>
      <vt:lpstr>JSON Types</vt:lpstr>
      <vt:lpstr>JSON Types</vt:lpstr>
      <vt:lpstr>JSON Types</vt:lpstr>
      <vt:lpstr>JSON Types</vt:lpstr>
      <vt:lpstr>Arrays</vt:lpstr>
      <vt:lpstr>Arrays</vt:lpstr>
      <vt:lpstr>Accessing Arrays</vt:lpstr>
      <vt:lpstr>Accessing Arrays</vt:lpstr>
      <vt:lpstr>Accessing Arrays</vt:lpstr>
      <vt:lpstr>Modifying Arrays</vt:lpstr>
      <vt:lpstr>Modifying Arrays</vt:lpstr>
      <vt:lpstr>Modifying Arrays</vt:lpstr>
      <vt:lpstr>Searching in Arrays</vt:lpstr>
      <vt:lpstr>Searching in Arrays</vt:lpstr>
      <vt:lpstr>Composite Types</vt:lpstr>
      <vt:lpstr>Declaration of Composite Types</vt:lpstr>
      <vt:lpstr>Constructing Composite Values</vt:lpstr>
      <vt:lpstr>Constructing Composite Values</vt:lpstr>
      <vt:lpstr>Accessing Composite Types</vt:lpstr>
      <vt:lpstr>Built in Range Types</vt:lpstr>
      <vt:lpstr>Built in Range Types</vt:lpstr>
      <vt:lpstr>PostgreSQL Full Text Search Entities</vt:lpstr>
      <vt:lpstr>PostgreSQL Full Text Search Entities</vt:lpstr>
      <vt:lpstr>to_tsvector</vt:lpstr>
      <vt:lpstr>to_tsquery</vt:lpstr>
      <vt:lpstr>Searching</vt:lpstr>
      <vt:lpstr>The SQL Language</vt:lpstr>
      <vt:lpstr>Populating a Table With Rows</vt:lpstr>
      <vt:lpstr>Views</vt:lpstr>
      <vt:lpstr>Views</vt:lpstr>
      <vt:lpstr>Clear the screen</vt:lpstr>
      <vt:lpstr>Explain and Analyze</vt:lpstr>
      <vt:lpstr>Materialized View</vt:lpstr>
      <vt:lpstr>Refreshing a MATERIALIZED VIEW</vt:lpstr>
      <vt:lpstr>Postgres  Index</vt:lpstr>
      <vt:lpstr>Postgres  Index</vt:lpstr>
      <vt:lpstr>Postgres  Index</vt:lpstr>
      <vt:lpstr>B-tree index </vt:lpstr>
      <vt:lpstr>B-tree index </vt:lpstr>
      <vt:lpstr>B-tree index </vt:lpstr>
      <vt:lpstr>List indexes</vt:lpstr>
      <vt:lpstr>List indexes</vt:lpstr>
      <vt:lpstr>B-Tree Index</vt:lpstr>
      <vt:lpstr>B-Tree Index</vt:lpstr>
      <vt:lpstr>B-Tree Index</vt:lpstr>
      <vt:lpstr>B-Tree Index</vt:lpstr>
      <vt:lpstr>Hash index</vt:lpstr>
      <vt:lpstr>Hash index</vt:lpstr>
      <vt:lpstr>Hash index</vt:lpstr>
      <vt:lpstr>Bitmap index</vt:lpstr>
      <vt:lpstr>Bitmap index</vt:lpstr>
      <vt:lpstr>Bitmap index</vt:lpstr>
      <vt:lpstr>GiST index (Generalized Search Tree index) </vt:lpstr>
      <vt:lpstr>GiST index (Generalized Search Tree index) </vt:lpstr>
      <vt:lpstr>GiST index (Generalized Search Tree index) </vt:lpstr>
      <vt:lpstr>SP-GiST (Space-Partitioned GiST) </vt:lpstr>
      <vt:lpstr>GIN (Generalized Inverted Index)</vt:lpstr>
      <vt:lpstr>BRIN (Block Range index)</vt:lpstr>
      <vt:lpstr>BRIN (Block Range index)</vt:lpstr>
      <vt:lpstr>BRIN (Block Range index)</vt:lpstr>
      <vt:lpstr>BRIN (Block Range index)</vt:lpstr>
      <vt:lpstr>BRIN (Block Range index)</vt:lpstr>
      <vt:lpstr>Partial Index</vt:lpstr>
      <vt:lpstr>Partial Index</vt:lpstr>
      <vt:lpstr>Moving Data the Copy command</vt:lpstr>
      <vt:lpstr>Moving Data the Copy command</vt:lpstr>
      <vt:lpstr>Moving Data the Copy command</vt:lpstr>
      <vt:lpstr>Importing from a psql prompt</vt:lpstr>
      <vt:lpstr>Importing from a psql prompt</vt:lpstr>
      <vt:lpstr>Importing from a psql prompt</vt:lpstr>
      <vt:lpstr>Exporting data to a .csv file</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Understanding And Reading the PostgreSQL System Catalog (Meta Data)</vt:lpstr>
      <vt:lpstr>How to use table partitioning to scale PostgreSQL</vt:lpstr>
      <vt:lpstr>Partitioning</vt:lpstr>
      <vt:lpstr>Benefits of Partitioning</vt:lpstr>
      <vt:lpstr>When to use partitioning </vt:lpstr>
      <vt:lpstr>How to use partitioning </vt:lpstr>
      <vt:lpstr>LIST PARTITION </vt:lpstr>
      <vt:lpstr>RANGE PARTITION </vt:lpstr>
      <vt:lpstr>RANGE PARTITION </vt:lpstr>
      <vt:lpstr>HASH PARTITION </vt:lpstr>
      <vt:lpstr>HASH PARTITION </vt:lpstr>
      <vt:lpstr>MULTILEVEL PARTITION </vt:lpstr>
      <vt:lpstr>MULTILEVEL PARTITION </vt:lpstr>
      <vt:lpstr>MULTILEVEL PARTITION </vt:lpstr>
      <vt:lpstr>MULTILEVEL PARTITION </vt:lpstr>
      <vt:lpstr>Limitations</vt:lpstr>
      <vt:lpstr>Postgres vs Oracle</vt:lpstr>
      <vt:lpstr>Postgres vs Oracle</vt:lpstr>
      <vt:lpstr>Postgres vs Oracle</vt:lpstr>
      <vt:lpstr>Postgres vs Oracle</vt:lpstr>
      <vt:lpstr>Postgres vs Oracle</vt:lpstr>
      <vt:lpstr>Postgres vs Oracle</vt:lpstr>
      <vt:lpstr>Postgres vs Oracle</vt:lpstr>
      <vt:lpstr>Backup and Restore</vt:lpstr>
      <vt:lpstr>Backup and Restore</vt:lpstr>
      <vt:lpstr>Backup and Restore</vt:lpstr>
      <vt:lpstr>Backup and Restore</vt:lpstr>
      <vt:lpstr>Backup and Restore All Databases</vt:lpstr>
      <vt:lpstr>Backup and Restore Single Table</vt:lpstr>
      <vt:lpstr>Backup and Restore Compressed Data Store</vt:lpstr>
      <vt:lpstr>PL/PGSQL</vt:lpstr>
      <vt:lpstr>PL/PGSQL</vt:lpstr>
      <vt:lpstr>PL/PGSQL</vt:lpstr>
      <vt:lpstr>Advantages of using PL/pgSQL</vt:lpstr>
      <vt:lpstr>Advantages of using PL/pgSQL</vt:lpstr>
      <vt:lpstr>PostgreSQL PL/pgSQL disadvantages</vt:lpstr>
      <vt:lpstr>Dollar-Quoted String Constants</vt:lpstr>
      <vt:lpstr>Dollar-Quoted String Constants</vt:lpstr>
      <vt:lpstr>Dollar-Quoted String Constants</vt:lpstr>
      <vt:lpstr>Using dollar-quoted string constant in anonymous blocks</vt:lpstr>
      <vt:lpstr>Using dollar-quoted string constant in anonymous blocks</vt:lpstr>
      <vt:lpstr>Using dollar-quoted string constant in anonymous blocks</vt:lpstr>
      <vt:lpstr>Using dollar-quoted string constants in functions</vt:lpstr>
      <vt:lpstr>Using dollar-quoted string constants in functions</vt:lpstr>
      <vt:lpstr>PL/pgSQL Block Structure</vt:lpstr>
      <vt:lpstr>PL/pgSQL Block Structure</vt:lpstr>
      <vt:lpstr>PL/pgSQL Block Structure</vt:lpstr>
      <vt:lpstr>PL/pgSQL Block Structure</vt:lpstr>
      <vt:lpstr>PL/pgSQL Block Structure</vt:lpstr>
      <vt:lpstr>PL/pgSQL Subblocks</vt:lpstr>
      <vt:lpstr>Introduction to variables in PL/pgSQL</vt:lpstr>
      <vt:lpstr>Introduction to variables in PL/pgSQL</vt:lpstr>
      <vt:lpstr>Introduction to variables in PL/pgSQL</vt:lpstr>
      <vt:lpstr>Introduction to variables in PL/pgSQL</vt:lpstr>
      <vt:lpstr>Variable initialization timing</vt:lpstr>
      <vt:lpstr>Variable initialization timing</vt:lpstr>
      <vt:lpstr>Copying data types</vt:lpstr>
      <vt:lpstr>Copying data types</vt:lpstr>
      <vt:lpstr>Variables in block and subblock</vt:lpstr>
      <vt:lpstr>PowerPoint Presentation</vt:lpstr>
      <vt:lpstr>PL/pgSQL row types example</vt:lpstr>
      <vt:lpstr>PL/pgSQL Record Types</vt:lpstr>
      <vt:lpstr>Using record variables in the for loop statement</vt:lpstr>
      <vt:lpstr>PL/pgSQL Constants</vt:lpstr>
      <vt:lpstr>PL/pgSQL Errors and Messages</vt:lpstr>
      <vt:lpstr>Reporting Messages</vt:lpstr>
      <vt:lpstr>Raising errors</vt:lpstr>
      <vt:lpstr>Raising errors</vt:lpstr>
      <vt:lpstr>Raising Errors</vt:lpstr>
      <vt:lpstr>Assert Statement</vt:lpstr>
      <vt:lpstr>PL/pgSQL IF Statement</vt:lpstr>
      <vt:lpstr>PL/pgSQL IF Statement</vt:lpstr>
      <vt:lpstr>PL/pgSQL IF Statement</vt:lpstr>
      <vt:lpstr>PL/pgSQL if-then-else statement</vt:lpstr>
      <vt:lpstr>PL/pgSQL if-then-else statement</vt:lpstr>
      <vt:lpstr>PL/pgSQL if-then-else statement</vt:lpstr>
      <vt:lpstr>PL/pgSQL if-then-elsif Statement</vt:lpstr>
      <vt:lpstr>PL/pgSQL if-then-elsif Statement</vt:lpstr>
      <vt:lpstr>PL/pgSQL if-then-elsif Statement</vt:lpstr>
      <vt:lpstr>PL/pgSQL CASE Statement</vt:lpstr>
      <vt:lpstr> Simple case statement</vt:lpstr>
      <vt:lpstr>Searched case statement</vt:lpstr>
      <vt:lpstr>While Loop</vt:lpstr>
      <vt:lpstr>For Loop</vt:lpstr>
      <vt:lpstr>For Loop</vt:lpstr>
      <vt:lpstr>Introduction to PostgreSQL CREATE PROCEDURE statement</vt:lpstr>
      <vt:lpstr>Introduction to PostgreSQL CREATE PROCEDURE statement</vt:lpstr>
      <vt:lpstr>Create Function</vt:lpstr>
      <vt:lpstr>PL/pgSQL Function Parameter Modes: IN, OUT, INOUT</vt:lpstr>
      <vt:lpstr>Introduction to PL/pgSQL Function Overloading</vt:lpstr>
      <vt:lpstr>How to Develop a PL/pgSQL Function That Returns a Table</vt:lpstr>
      <vt:lpstr>Triggers</vt:lpstr>
      <vt:lpstr>Triggers</vt:lpstr>
      <vt:lpstr>Triggers</vt:lpstr>
      <vt:lpstr>Triggers</vt:lpstr>
      <vt:lpstr>Triggers</vt:lpstr>
      <vt:lpstr>Triggers</vt:lpstr>
      <vt:lpstr>PostgreSQL CREATE TRIGGER</vt:lpstr>
      <vt:lpstr>PostgreSQL CREATE TRIGGER</vt:lpstr>
      <vt:lpstr>Inheritance</vt:lpstr>
      <vt:lpstr>Inheritance</vt:lpstr>
      <vt:lpstr>Non Atomic Columns</vt:lpstr>
      <vt:lpstr>Non Atomic Columns</vt:lpstr>
      <vt:lpstr>Non Atomic Columns</vt:lpstr>
      <vt:lpstr>Postgres Cluster</vt:lpstr>
      <vt:lpstr>Postgres Replication</vt:lpstr>
      <vt:lpstr>PowerPoint Presentation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Parameswari Ettiappan</dc:creator>
  <cp:lastModifiedBy>Parameswari Ettiappan</cp:lastModifiedBy>
  <cp:revision>848</cp:revision>
  <dcterms:created xsi:type="dcterms:W3CDTF">2020-09-29T16:14:50Z</dcterms:created>
  <dcterms:modified xsi:type="dcterms:W3CDTF">2022-11-02T17:11:59Z</dcterms:modified>
</cp:coreProperties>
</file>